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embeddings/oleObject1.bin" ContentType="application/vnd.openxmlformats-officedocument.oleObject"/>
  <Override PartName="/ppt/tags/tag4.xml" ContentType="application/vnd.openxmlformats-officedocument.presentationml.tags+xml"/>
  <Override PartName="/ppt/embeddings/oleObject2.bin" ContentType="application/vnd.openxmlformats-officedocument.oleObject"/>
  <Override PartName="/ppt/tags/tag5.xml" ContentType="application/vnd.openxmlformats-officedocument.presentationml.tags+xml"/>
  <Override PartName="/ppt/embeddings/oleObject3.bin" ContentType="application/vnd.openxmlformats-officedocument.oleObject"/>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6" r:id="rId11"/>
    <p:sldId id="269" r:id="rId12"/>
    <p:sldId id="270" r:id="rId13"/>
    <p:sldId id="271" r:id="rId14"/>
    <p:sldId id="272" r:id="rId15"/>
    <p:sldId id="273" r:id="rId16"/>
    <p:sldId id="267" r:id="rId17"/>
    <p:sldId id="268" r:id="rId18"/>
    <p:sldId id="274" r:id="rId19"/>
    <p:sldId id="275" r:id="rId20"/>
    <p:sldId id="276" r:id="rId21"/>
    <p:sldId id="265" r:id="rId22"/>
    <p:sldId id="277" r:id="rId23"/>
    <p:sldId id="278" r:id="rId24"/>
    <p:sldId id="279" r:id="rId25"/>
    <p:sldId id="280" r:id="rId26"/>
    <p:sldId id="281" r:id="rId27"/>
    <p:sldId id="282" r:id="rId28"/>
    <p:sldId id="283" r:id="rId29"/>
    <p:sldId id="284" r:id="rId30"/>
    <p:sldId id="285" r:id="rId31"/>
    <p:sldId id="286" r:id="rId32"/>
    <p:sldId id="287" r:id="rId33"/>
    <p:sldId id="289" r:id="rId34"/>
    <p:sldId id="290" r:id="rId35"/>
    <p:sldId id="291" r:id="rId36"/>
    <p:sldId id="288" r:id="rId37"/>
    <p:sldId id="292" r:id="rId38"/>
    <p:sldId id="293"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30" d="100"/>
          <a:sy n="130" d="100"/>
        </p:scale>
        <p:origin x="-32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CA0D743-3150-0349-AF86-02CBB8CEB1C9}" type="datetimeFigureOut">
              <a:rPr lang="en-US" smtClean="0"/>
              <a:t>6/27/16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41E5B4-08DA-4749-A3B8-023FDA285FBF}" type="slidenum">
              <a:rPr lang="en-US" smtClean="0"/>
              <a:t>‹#›</a:t>
            </a:fld>
            <a:endParaRPr lang="en-US"/>
          </a:p>
        </p:txBody>
      </p:sp>
    </p:spTree>
    <p:extLst>
      <p:ext uri="{BB962C8B-B14F-4D97-AF65-F5344CB8AC3E}">
        <p14:creationId xmlns:p14="http://schemas.microsoft.com/office/powerpoint/2010/main" val="20417693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408FC-DE77-BB4C-AED6-A677DF9168E2}" type="datetimeFigureOut">
              <a:rPr lang="en-US" smtClean="0"/>
              <a:t>6/27/16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3ACB86-6C4D-AC4D-B986-18BEF62F240D}" type="slidenum">
              <a:rPr lang="en-US" smtClean="0"/>
              <a:t>‹#›</a:t>
            </a:fld>
            <a:endParaRPr lang="en-US"/>
          </a:p>
        </p:txBody>
      </p:sp>
    </p:spTree>
    <p:extLst>
      <p:ext uri="{BB962C8B-B14F-4D97-AF65-F5344CB8AC3E}">
        <p14:creationId xmlns:p14="http://schemas.microsoft.com/office/powerpoint/2010/main" val="6970501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2.xml"/><Relationship Id="rId4" Type="http://schemas.openxmlformats.org/officeDocument/2006/relationships/tags" Target="../tags/tag3.xml"/><Relationship Id="rId5" Type="http://schemas.openxmlformats.org/officeDocument/2006/relationships/slideMaster" Target="../slideMasters/slideMaster1.xml"/><Relationship Id="rId6" Type="http://schemas.openxmlformats.org/officeDocument/2006/relationships/image" Target="../media/image2.jpeg"/><Relationship Id="rId7"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3.bin"/><Relationship Id="rId1" Type="http://schemas.openxmlformats.org/officeDocument/2006/relationships/vmlDrawing" Target="../drawings/vmlDrawing3.vml"/><Relationship Id="rId2" Type="http://schemas.openxmlformats.org/officeDocument/2006/relationships/tags" Target="../tags/tag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1" Type="http://schemas.openxmlformats.org/officeDocument/2006/relationships/vmlDrawing" Target="../drawings/vmlDrawing2.vml"/><Relationship Id="rId2" Type="http://schemas.openxmlformats.org/officeDocument/2006/relationships/tags" Target="../tags/tag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2" name="Picture 11" descr="background2.jpg"/>
          <p:cNvPicPr>
            <a:picLocks noChangeAspect="1"/>
          </p:cNvPicPr>
          <p:nvPr/>
        </p:nvPicPr>
        <p:blipFill>
          <a:blip r:embed="rId6" cstate="print"/>
          <a:stretch>
            <a:fillRect/>
          </a:stretch>
        </p:blipFill>
        <p:spPr>
          <a:xfrm>
            <a:off x="0" y="0"/>
            <a:ext cx="12192000" cy="6858000"/>
          </a:xfrm>
          <a:prstGeom prst="rect">
            <a:avLst/>
          </a:prstGeom>
        </p:spPr>
      </p:pic>
      <p:graphicFrame>
        <p:nvGraphicFramePr>
          <p:cNvPr id="13" name="Object 12" hidden="1"/>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1080" name="think-cell Slide" r:id="rId7" imgW="0" imgH="0" progId="">
                  <p:embed/>
                </p:oleObj>
              </mc:Choice>
              <mc:Fallback>
                <p:oleObj name="think-cell Slide"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p:custDataLst>
              <p:tags r:id="rId3"/>
            </p:custDataLst>
          </p:nvPr>
        </p:nvSpPr>
        <p:spPr>
          <a:xfrm>
            <a:off x="4450747" y="2505075"/>
            <a:ext cx="7741253" cy="1160463"/>
          </a:xfrm>
          <a:prstGeom prst="rect">
            <a:avLst/>
          </a:prstGeom>
        </p:spPr>
        <p:txBody>
          <a:bodyPr anchor="ctr">
            <a:normAutofit/>
          </a:bodyPr>
          <a:lstStyle>
            <a:lvl1pPr algn="l">
              <a:defRPr sz="32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custDataLst>
              <p:tags r:id="rId4"/>
            </p:custDataLst>
          </p:nvPr>
        </p:nvSpPr>
        <p:spPr>
          <a:xfrm>
            <a:off x="4601327" y="3705226"/>
            <a:ext cx="7741253" cy="409947"/>
          </a:xfrm>
          <a:prstGeom prst="rect">
            <a:avLst/>
          </a:prstGeom>
        </p:spPr>
        <p:txBody>
          <a:bodyPr vert="horz" lIns="0" tIns="45720" rIns="0" bIns="45720" rtlCol="0">
            <a:normAutofit/>
          </a:bodyPr>
          <a:lstStyle>
            <a:lvl1pPr marL="0" indent="0" algn="l" defTabSz="914400" rtl="0" eaLnBrk="1" latinLnBrk="0" hangingPunct="1">
              <a:lnSpc>
                <a:spcPts val="1800"/>
              </a:lnSpc>
              <a:spcBef>
                <a:spcPct val="20000"/>
              </a:spcBef>
              <a:buFont typeface="Arial" pitchFamily="34" charset="0"/>
              <a:buNone/>
              <a:defRPr lang="en-US" sz="2000" b="1" i="1" kern="1200" dirty="0" smtClean="0">
                <a:solidFill>
                  <a:schemeClr val="bg1"/>
                </a:solidFill>
                <a:latin typeface="Arial Narrow"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2" name="TextBox 21"/>
          <p:cNvSpPr txBox="1"/>
          <p:nvPr/>
        </p:nvSpPr>
        <p:spPr>
          <a:xfrm>
            <a:off x="1219200" y="6464528"/>
            <a:ext cx="10363200" cy="215444"/>
          </a:xfrm>
          <a:prstGeom prst="rect">
            <a:avLst/>
          </a:prstGeom>
          <a:noFill/>
        </p:spPr>
        <p:txBody>
          <a:bodyPr wrap="square" lIns="0" rIns="0" rtlCol="0" anchor="ctr">
            <a:spAutoFit/>
          </a:bodyPr>
          <a:lstStyle/>
          <a:p>
            <a:pPr algn="r"/>
            <a:r>
              <a:rPr lang="en-US" sz="800" dirty="0" smtClean="0">
                <a:solidFill>
                  <a:schemeClr val="bg1">
                    <a:lumMod val="65000"/>
                  </a:schemeClr>
                </a:solidFill>
                <a:latin typeface="Arial" pitchFamily="34" charset="0"/>
                <a:cs typeface="Arial" pitchFamily="34" charset="0"/>
              </a:rPr>
              <a:t>Copyright</a:t>
            </a:r>
            <a:r>
              <a:rPr lang="en-US" sz="800" baseline="0" dirty="0" smtClean="0">
                <a:solidFill>
                  <a:schemeClr val="bg1">
                    <a:lumMod val="65000"/>
                  </a:schemeClr>
                </a:solidFill>
                <a:latin typeface="Arial" pitchFamily="34" charset="0"/>
                <a:cs typeface="Arial" pitchFamily="34" charset="0"/>
              </a:rPr>
              <a:t> © 2016 Holland &amp; Knight LLP.  All Rights Reserved</a:t>
            </a:r>
            <a:endParaRPr lang="en-US" sz="800" dirty="0">
              <a:solidFill>
                <a:schemeClr val="bg1">
                  <a:lumMod val="65000"/>
                </a:schemeClr>
              </a:solidFill>
              <a:latin typeface="Arial" pitchFamily="34" charset="0"/>
              <a:cs typeface="Arial" pitchFamily="34" charset="0"/>
            </a:endParaRPr>
          </a:p>
        </p:txBody>
      </p:sp>
      <p:sp>
        <p:nvSpPr>
          <p:cNvPr id="11" name="Text Placeholder 10"/>
          <p:cNvSpPr>
            <a:spLocks noGrp="1"/>
          </p:cNvSpPr>
          <p:nvPr>
            <p:ph type="body" sz="quarter" idx="10" hasCustomPrompt="1"/>
          </p:nvPr>
        </p:nvSpPr>
        <p:spPr>
          <a:xfrm>
            <a:off x="4614027" y="4181848"/>
            <a:ext cx="7741253" cy="560387"/>
          </a:xfrm>
          <a:prstGeom prst="rect">
            <a:avLst/>
          </a:prstGeom>
        </p:spPr>
        <p:txBody>
          <a:bodyPr vert="horz" lIns="0" tIns="45720" rIns="0" bIns="45720" rtlCol="0">
            <a:normAutofit/>
          </a:bodyPr>
          <a:lstStyle>
            <a:lvl1pPr marL="0" indent="0" algn="l" defTabSz="914400" rtl="0" eaLnBrk="1" latinLnBrk="0" hangingPunct="1">
              <a:lnSpc>
                <a:spcPts val="1800"/>
              </a:lnSpc>
              <a:spcBef>
                <a:spcPct val="20000"/>
              </a:spcBef>
              <a:buFont typeface="Arial" pitchFamily="34" charset="0"/>
              <a:buNone/>
              <a:defRPr lang="en-US" sz="1600" b="1" i="1" kern="1200" baseline="0" smtClean="0">
                <a:solidFill>
                  <a:schemeClr val="bg1"/>
                </a:solidFill>
                <a:latin typeface="Arial Narrow" pitchFamily="34" charset="0"/>
                <a:ea typeface="+mn-ea"/>
                <a:cs typeface="Arial" pitchFamily="34" charset="0"/>
              </a:defRPr>
            </a:lvl1pPr>
            <a:lvl2pPr marL="0" indent="0" algn="r"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itchFamily="34" charset="0"/>
                <a:ea typeface="+mn-ea"/>
                <a:cs typeface="Arial" pitchFamily="34" charset="0"/>
              </a:defRPr>
            </a:lvl2pPr>
            <a:lvl3pPr marL="0" indent="0" algn="r"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itchFamily="34" charset="0"/>
                <a:ea typeface="+mn-ea"/>
                <a:cs typeface="Arial" pitchFamily="34" charset="0"/>
              </a:defRPr>
            </a:lvl3pPr>
            <a:lvl4pPr marL="0" indent="0" algn="r" defTabSz="914400" rtl="0" eaLnBrk="1" latinLnBrk="0" hangingPunct="1">
              <a:lnSpc>
                <a:spcPts val="1800"/>
              </a:lnSpc>
              <a:spcBef>
                <a:spcPct val="20000"/>
              </a:spcBef>
              <a:buFont typeface="Arial" pitchFamily="34" charset="0"/>
              <a:buNone/>
              <a:defRPr lang="en-US" sz="2000" b="1" i="1" kern="1200" smtClean="0">
                <a:solidFill>
                  <a:schemeClr val="bg1"/>
                </a:solidFill>
                <a:latin typeface="Arial Narrow" pitchFamily="34" charset="0"/>
                <a:ea typeface="+mn-ea"/>
                <a:cs typeface="Arial" pitchFamily="34" charset="0"/>
              </a:defRPr>
            </a:lvl4pPr>
            <a:lvl5pPr marL="0" indent="0" algn="r" defTabSz="914400" rtl="0" eaLnBrk="1" latinLnBrk="0" hangingPunct="1">
              <a:lnSpc>
                <a:spcPts val="1800"/>
              </a:lnSpc>
              <a:spcBef>
                <a:spcPct val="20000"/>
              </a:spcBef>
              <a:buFont typeface="Arial" pitchFamily="34" charset="0"/>
              <a:buNone/>
              <a:defRPr lang="en-US" sz="2000" b="1" i="1" kern="1200" dirty="0" smtClean="0">
                <a:solidFill>
                  <a:schemeClr val="bg1"/>
                </a:solidFill>
                <a:latin typeface="Arial Narrow" pitchFamily="34" charset="0"/>
                <a:ea typeface="+mn-ea"/>
                <a:cs typeface="Arial" pitchFamily="34" charset="0"/>
              </a:defRPr>
            </a:lvl5pPr>
          </a:lstStyle>
          <a:p>
            <a:r>
              <a:rPr lang="en-US" dirty="0" smtClean="0"/>
              <a:t>Location, Date</a:t>
            </a:r>
            <a:endParaRPr lang="en-US" dirty="0"/>
          </a:p>
        </p:txBody>
      </p:sp>
      <p:sp>
        <p:nvSpPr>
          <p:cNvPr id="16" name="Picture Placeholder 15"/>
          <p:cNvSpPr>
            <a:spLocks noGrp="1"/>
          </p:cNvSpPr>
          <p:nvPr>
            <p:ph type="pic" sz="quarter" idx="12" hasCustomPrompt="1"/>
          </p:nvPr>
        </p:nvSpPr>
        <p:spPr>
          <a:xfrm>
            <a:off x="9055101" y="330375"/>
            <a:ext cx="2546460" cy="703263"/>
          </a:xfrm>
          <a:prstGeom prst="rect">
            <a:avLst/>
          </a:prstGeom>
        </p:spPr>
        <p:txBody>
          <a:bodyPr anchor="ctr"/>
          <a:lstStyle>
            <a:lvl1pPr algn="ctr">
              <a:defRPr>
                <a:solidFill>
                  <a:srgbClr val="000000"/>
                </a:solidFill>
              </a:defRPr>
            </a:lvl1pPr>
          </a:lstStyle>
          <a:p>
            <a:r>
              <a:rPr lang="en-US" dirty="0" smtClean="0"/>
              <a:t>Client’s logo</a:t>
            </a:r>
            <a:endParaRPr lang="en-US" dirty="0"/>
          </a:p>
        </p:txBody>
      </p:sp>
    </p:spTree>
    <p:extLst>
      <p:ext uri="{BB962C8B-B14F-4D97-AF65-F5344CB8AC3E}">
        <p14:creationId xmlns:p14="http://schemas.microsoft.com/office/powerpoint/2010/main" val="1515489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3128"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1079500" y="3162300"/>
            <a:ext cx="5892800" cy="876300"/>
          </a:xfrm>
        </p:spPr>
        <p:txBody>
          <a:bodyPr>
            <a:normAutofit/>
          </a:bodyPr>
          <a:lstStyle>
            <a:lvl1pPr>
              <a:defRPr kumimoji="0" lang="en-US" sz="3000" b="1" i="0" u="none" strike="noStrike" kern="1200" cap="none" spc="0" normalizeH="0" baseline="0" noProof="0" dirty="0" smtClean="0">
                <a:ln>
                  <a:noFill/>
                </a:ln>
                <a:solidFill>
                  <a:srgbClr val="002776"/>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Thank You!</a:t>
            </a:r>
            <a:endParaRPr lang="en-US" dirty="0"/>
          </a:p>
        </p:txBody>
      </p:sp>
    </p:spTree>
    <p:extLst>
      <p:ext uri="{BB962C8B-B14F-4D97-AF65-F5344CB8AC3E}">
        <p14:creationId xmlns:p14="http://schemas.microsoft.com/office/powerpoint/2010/main" val="2940630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1206500" y="194267"/>
            <a:ext cx="10388600" cy="558208"/>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8FA61C56-5096-4341-AC53-586DFDE9997D}" type="slidenum">
              <a:rPr lang="en-US" smtClean="0"/>
              <a:t>‹#›</a:t>
            </a:fld>
            <a:endParaRPr lang="en-US"/>
          </a:p>
        </p:txBody>
      </p:sp>
      <p:sp>
        <p:nvSpPr>
          <p:cNvPr id="12" name="Text Placeholder 4"/>
          <p:cNvSpPr>
            <a:spLocks noGrp="1"/>
          </p:cNvSpPr>
          <p:nvPr>
            <p:ph type="body" sz="quarter" idx="11" hasCustomPrompt="1"/>
          </p:nvPr>
        </p:nvSpPr>
        <p:spPr>
          <a:xfrm>
            <a:off x="1206501" y="1598613"/>
            <a:ext cx="4965700" cy="4240212"/>
          </a:xfrm>
          <a:prstGeom prst="rect">
            <a:avLst/>
          </a:prstGeom>
        </p:spPr>
        <p:txBody>
          <a:bodyPr>
            <a:noAutofit/>
          </a:bodyPr>
          <a:lstStyle>
            <a:lvl1pPr marL="233363" indent="-233363">
              <a:buClr>
                <a:srgbClr val="00A9E0"/>
              </a:buClr>
              <a:buFont typeface="Arial" pitchFamily="34" charset="0"/>
              <a:buChar char="»"/>
              <a:defRPr kumimoji="0" lang="en-US" sz="2000" b="1" i="0" u="none" strike="noStrike" kern="1200" cap="none" spc="0" normalizeH="0" baseline="0" noProof="0" smtClean="0">
                <a:ln>
                  <a:noFill/>
                </a:ln>
                <a:solidFill>
                  <a:srgbClr val="002776"/>
                </a:solidFill>
                <a:effectLst/>
                <a:uLnTx/>
                <a:uFillTx/>
              </a:defRPr>
            </a:lvl1pPr>
          </a:lstStyle>
          <a:p>
            <a:pPr lvl="0"/>
            <a:r>
              <a:rPr lang="en-US" dirty="0" smtClean="0"/>
              <a:t>Type Name Here</a:t>
            </a:r>
            <a:br>
              <a:rPr lang="en-US" dirty="0" smtClean="0"/>
            </a:br>
            <a:r>
              <a:rPr lang="en-US" dirty="0" smtClean="0"/>
              <a:t/>
            </a:r>
            <a:br>
              <a:rPr lang="en-US" dirty="0" smtClean="0"/>
            </a:br>
            <a:r>
              <a:rPr kumimoji="0" lang="en-US" sz="2000" b="1" i="0" u="none" strike="noStrike" kern="1200" cap="none" spc="0" normalizeH="0" baseline="0" noProof="0" dirty="0" smtClean="0">
                <a:ln>
                  <a:noFill/>
                </a:ln>
                <a:solidFill>
                  <a:srgbClr val="002776"/>
                </a:solidFill>
                <a:effectLst/>
                <a:uLnTx/>
                <a:uFillTx/>
                <a:latin typeface="+mj-lt"/>
                <a:ea typeface="+mj-ea"/>
                <a:cs typeface="+mj-cs"/>
              </a:rPr>
              <a:t>Address</a:t>
            </a:r>
            <a:br>
              <a:rPr kumimoji="0" lang="en-US" sz="2000" b="1" i="0" u="none" strike="noStrike" kern="1200" cap="none" spc="0" normalizeH="0" baseline="0" noProof="0" dirty="0" smtClean="0">
                <a:ln>
                  <a:noFill/>
                </a:ln>
                <a:solidFill>
                  <a:srgbClr val="002776"/>
                </a:solidFill>
                <a:effectLst/>
                <a:uLnTx/>
                <a:uFillTx/>
                <a:latin typeface="+mj-lt"/>
                <a:ea typeface="+mj-ea"/>
                <a:cs typeface="+mj-cs"/>
              </a:rPr>
            </a:br>
            <a:r>
              <a:rPr kumimoji="0" lang="en-US" sz="2000" b="1" i="0" u="none" strike="noStrike" kern="1200" cap="none" spc="0" normalizeH="0" baseline="0" noProof="0" dirty="0" smtClean="0">
                <a:ln>
                  <a:noFill/>
                </a:ln>
                <a:solidFill>
                  <a:srgbClr val="002776"/>
                </a:solidFill>
                <a:effectLst/>
                <a:uLnTx/>
                <a:uFillTx/>
                <a:latin typeface="+mj-lt"/>
                <a:ea typeface="+mj-ea"/>
                <a:cs typeface="+mj-cs"/>
              </a:rPr>
              <a:t>City, State, Zip</a:t>
            </a:r>
            <a:br>
              <a:rPr kumimoji="0" lang="en-US" sz="2000" b="1" i="0" u="none" strike="noStrike" kern="1200" cap="none" spc="0" normalizeH="0" baseline="0" noProof="0" dirty="0" smtClean="0">
                <a:ln>
                  <a:noFill/>
                </a:ln>
                <a:solidFill>
                  <a:srgbClr val="002776"/>
                </a:solidFill>
                <a:effectLst/>
                <a:uLnTx/>
                <a:uFillTx/>
                <a:latin typeface="+mj-lt"/>
                <a:ea typeface="+mj-ea"/>
                <a:cs typeface="+mj-cs"/>
              </a:rPr>
            </a:br>
            <a:r>
              <a:rPr kumimoji="0" lang="en-US" sz="2000" b="1" i="0" u="none" strike="noStrike" kern="1200" cap="none" spc="0" normalizeH="0" baseline="0" noProof="0" dirty="0" smtClean="0">
                <a:ln>
                  <a:noFill/>
                </a:ln>
                <a:solidFill>
                  <a:srgbClr val="002776"/>
                </a:solidFill>
                <a:effectLst/>
                <a:uLnTx/>
                <a:uFillTx/>
                <a:latin typeface="+mj-lt"/>
                <a:ea typeface="+mj-ea"/>
                <a:cs typeface="+mj-cs"/>
              </a:rPr>
              <a:t>Phone</a:t>
            </a:r>
            <a:br>
              <a:rPr kumimoji="0" lang="en-US" sz="2000" b="1" i="0" u="none" strike="noStrike" kern="1200" cap="none" spc="0" normalizeH="0" baseline="0" noProof="0" dirty="0" smtClean="0">
                <a:ln>
                  <a:noFill/>
                </a:ln>
                <a:solidFill>
                  <a:srgbClr val="002776"/>
                </a:solidFill>
                <a:effectLst/>
                <a:uLnTx/>
                <a:uFillTx/>
                <a:latin typeface="+mj-lt"/>
                <a:ea typeface="+mj-ea"/>
                <a:cs typeface="+mj-cs"/>
              </a:rPr>
            </a:br>
            <a:r>
              <a:rPr kumimoji="0" lang="en-US" sz="2000" b="1" i="0" u="none" strike="noStrike" kern="1200" cap="none" spc="0" normalizeH="0" baseline="0" noProof="0" dirty="0" smtClean="0">
                <a:ln>
                  <a:noFill/>
                </a:ln>
                <a:solidFill>
                  <a:srgbClr val="002776"/>
                </a:solidFill>
                <a:effectLst/>
                <a:uLnTx/>
                <a:uFillTx/>
                <a:latin typeface="+mj-lt"/>
                <a:ea typeface="+mj-ea"/>
                <a:cs typeface="+mj-cs"/>
              </a:rPr>
              <a:t>Email</a:t>
            </a:r>
            <a:endParaRPr lang="en-US" dirty="0"/>
          </a:p>
        </p:txBody>
      </p:sp>
      <p:sp>
        <p:nvSpPr>
          <p:cNvPr id="19" name="Content Placeholder 5"/>
          <p:cNvSpPr txBox="1">
            <a:spLocks/>
          </p:cNvSpPr>
          <p:nvPr/>
        </p:nvSpPr>
        <p:spPr>
          <a:xfrm>
            <a:off x="-1782234" y="1052736"/>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Sub-Title Top Guide 6.22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5"/>
          <p:cNvSpPr txBox="1">
            <a:spLocks/>
          </p:cNvSpPr>
          <p:nvPr/>
        </p:nvSpPr>
        <p:spPr>
          <a:xfrm>
            <a:off x="-1782234" y="1374047"/>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Chart-Title Top Guide 5.35</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5"/>
          <p:cNvSpPr txBox="1">
            <a:spLocks/>
          </p:cNvSpPr>
          <p:nvPr/>
        </p:nvSpPr>
        <p:spPr>
          <a:xfrm>
            <a:off x="-1782234" y="1801323"/>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Top Guide 4.16</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Content Placeholder 5"/>
          <p:cNvSpPr txBox="1">
            <a:spLocks/>
          </p:cNvSpPr>
          <p:nvPr/>
        </p:nvSpPr>
        <p:spPr>
          <a:xfrm>
            <a:off x="-1782234" y="6104160"/>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Bottom Guide 7.80</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Content Placeholder 5"/>
          <p:cNvSpPr txBox="1">
            <a:spLocks/>
          </p:cNvSpPr>
          <p:nvPr/>
        </p:nvSpPr>
        <p:spPr>
          <a:xfrm rot="16200000">
            <a:off x="371127" y="6849144"/>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Left </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Content Placeholder 5"/>
          <p:cNvSpPr txBox="1">
            <a:spLocks/>
          </p:cNvSpPr>
          <p:nvPr/>
        </p:nvSpPr>
        <p:spPr>
          <a:xfrm rot="16200000">
            <a:off x="11333343" y="6849146"/>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Right</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Text Placeholder 4"/>
          <p:cNvSpPr>
            <a:spLocks noGrp="1"/>
          </p:cNvSpPr>
          <p:nvPr>
            <p:ph type="body" sz="quarter" idx="18" hasCustomPrompt="1"/>
          </p:nvPr>
        </p:nvSpPr>
        <p:spPr>
          <a:xfrm>
            <a:off x="6604001" y="1598614"/>
            <a:ext cx="4965700" cy="4240212"/>
          </a:xfrm>
          <a:prstGeom prst="rect">
            <a:avLst/>
          </a:prstGeom>
        </p:spPr>
        <p:txBody>
          <a:bodyPr>
            <a:noAutofit/>
          </a:bodyPr>
          <a:lstStyle>
            <a:lvl1pPr marL="233363" indent="-233363">
              <a:buClr>
                <a:srgbClr val="00A9E0"/>
              </a:buClr>
              <a:buFont typeface="Arial" pitchFamily="34" charset="0"/>
              <a:buChar char="»"/>
              <a:defRPr kumimoji="0" lang="en-US" sz="2000" b="1" i="0" u="none" strike="noStrike" kern="1200" cap="none" spc="0" normalizeH="0" baseline="0" noProof="0" smtClean="0">
                <a:ln>
                  <a:noFill/>
                </a:ln>
                <a:solidFill>
                  <a:srgbClr val="002776"/>
                </a:solidFill>
                <a:effectLst/>
                <a:uLnTx/>
                <a:uFillTx/>
              </a:defRPr>
            </a:lvl1pPr>
          </a:lstStyle>
          <a:p>
            <a:pPr lvl="0"/>
            <a:r>
              <a:rPr lang="en-US" dirty="0" smtClean="0"/>
              <a:t>Type Name Here</a:t>
            </a:r>
            <a:br>
              <a:rPr lang="en-US" dirty="0" smtClean="0"/>
            </a:br>
            <a:r>
              <a:rPr lang="en-US" dirty="0" smtClean="0"/>
              <a:t/>
            </a:r>
            <a:br>
              <a:rPr lang="en-US" dirty="0" smtClean="0"/>
            </a:br>
            <a:r>
              <a:rPr kumimoji="0" lang="en-US" sz="2000" b="1" i="0" u="none" strike="noStrike" kern="1200" cap="none" spc="0" normalizeH="0" baseline="0" noProof="0" dirty="0" smtClean="0">
                <a:ln>
                  <a:noFill/>
                </a:ln>
                <a:solidFill>
                  <a:srgbClr val="002776"/>
                </a:solidFill>
                <a:effectLst/>
                <a:uLnTx/>
                <a:uFillTx/>
                <a:latin typeface="+mj-lt"/>
                <a:ea typeface="+mj-ea"/>
                <a:cs typeface="+mj-cs"/>
              </a:rPr>
              <a:t>Address</a:t>
            </a:r>
            <a:br>
              <a:rPr kumimoji="0" lang="en-US" sz="2000" b="1" i="0" u="none" strike="noStrike" kern="1200" cap="none" spc="0" normalizeH="0" baseline="0" noProof="0" dirty="0" smtClean="0">
                <a:ln>
                  <a:noFill/>
                </a:ln>
                <a:solidFill>
                  <a:srgbClr val="002776"/>
                </a:solidFill>
                <a:effectLst/>
                <a:uLnTx/>
                <a:uFillTx/>
                <a:latin typeface="+mj-lt"/>
                <a:ea typeface="+mj-ea"/>
                <a:cs typeface="+mj-cs"/>
              </a:rPr>
            </a:br>
            <a:r>
              <a:rPr kumimoji="0" lang="en-US" sz="2000" b="1" i="0" u="none" strike="noStrike" kern="1200" cap="none" spc="0" normalizeH="0" baseline="0" noProof="0" dirty="0" smtClean="0">
                <a:ln>
                  <a:noFill/>
                </a:ln>
                <a:solidFill>
                  <a:srgbClr val="002776"/>
                </a:solidFill>
                <a:effectLst/>
                <a:uLnTx/>
                <a:uFillTx/>
                <a:latin typeface="+mj-lt"/>
                <a:ea typeface="+mj-ea"/>
                <a:cs typeface="+mj-cs"/>
              </a:rPr>
              <a:t>City, State, Zip</a:t>
            </a:r>
            <a:br>
              <a:rPr kumimoji="0" lang="en-US" sz="2000" b="1" i="0" u="none" strike="noStrike" kern="1200" cap="none" spc="0" normalizeH="0" baseline="0" noProof="0" dirty="0" smtClean="0">
                <a:ln>
                  <a:noFill/>
                </a:ln>
                <a:solidFill>
                  <a:srgbClr val="002776"/>
                </a:solidFill>
                <a:effectLst/>
                <a:uLnTx/>
                <a:uFillTx/>
                <a:latin typeface="+mj-lt"/>
                <a:ea typeface="+mj-ea"/>
                <a:cs typeface="+mj-cs"/>
              </a:rPr>
            </a:br>
            <a:r>
              <a:rPr kumimoji="0" lang="en-US" sz="2000" b="1" i="0" u="none" strike="noStrike" kern="1200" cap="none" spc="0" normalizeH="0" baseline="0" noProof="0" dirty="0" smtClean="0">
                <a:ln>
                  <a:noFill/>
                </a:ln>
                <a:solidFill>
                  <a:srgbClr val="002776"/>
                </a:solidFill>
                <a:effectLst/>
                <a:uLnTx/>
                <a:uFillTx/>
                <a:latin typeface="+mj-lt"/>
                <a:ea typeface="+mj-ea"/>
                <a:cs typeface="+mj-cs"/>
              </a:rPr>
              <a:t>Phone</a:t>
            </a:r>
            <a:br>
              <a:rPr kumimoji="0" lang="en-US" sz="2000" b="1" i="0" u="none" strike="noStrike" kern="1200" cap="none" spc="0" normalizeH="0" baseline="0" noProof="0" dirty="0" smtClean="0">
                <a:ln>
                  <a:noFill/>
                </a:ln>
                <a:solidFill>
                  <a:srgbClr val="002776"/>
                </a:solidFill>
                <a:effectLst/>
                <a:uLnTx/>
                <a:uFillTx/>
                <a:latin typeface="+mj-lt"/>
                <a:ea typeface="+mj-ea"/>
                <a:cs typeface="+mj-cs"/>
              </a:rPr>
            </a:br>
            <a:r>
              <a:rPr kumimoji="0" lang="en-US" sz="2000" b="1" i="0" u="none" strike="noStrike" kern="1200" cap="none" spc="0" normalizeH="0" baseline="0" noProof="0" dirty="0" smtClean="0">
                <a:ln>
                  <a:noFill/>
                </a:ln>
                <a:solidFill>
                  <a:srgbClr val="002776"/>
                </a:solidFill>
                <a:effectLst/>
                <a:uLnTx/>
                <a:uFillTx/>
                <a:latin typeface="+mj-lt"/>
                <a:ea typeface="+mj-ea"/>
                <a:cs typeface="+mj-cs"/>
              </a:rPr>
              <a:t>Email</a:t>
            </a:r>
            <a:endParaRPr lang="en-US" dirty="0"/>
          </a:p>
        </p:txBody>
      </p:sp>
      <p:sp>
        <p:nvSpPr>
          <p:cNvPr id="26" name="Text Placeholder 6"/>
          <p:cNvSpPr>
            <a:spLocks noGrp="1"/>
          </p:cNvSpPr>
          <p:nvPr>
            <p:ph type="body" sz="quarter" idx="13" hasCustomPrompt="1"/>
          </p:nvPr>
        </p:nvSpPr>
        <p:spPr>
          <a:xfrm>
            <a:off x="4330700" y="6261104"/>
            <a:ext cx="5810251" cy="431800"/>
          </a:xfrm>
          <a:prstGeom prst="rect">
            <a:avLst/>
          </a:prstGeo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smtClean="0"/>
              <a:t>Add source or notes here</a:t>
            </a:r>
          </a:p>
        </p:txBody>
      </p:sp>
    </p:spTree>
    <p:extLst>
      <p:ext uri="{BB962C8B-B14F-4D97-AF65-F5344CB8AC3E}">
        <p14:creationId xmlns:p14="http://schemas.microsoft.com/office/powerpoint/2010/main" val="1365403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ingle Column ">
    <p:spTree>
      <p:nvGrpSpPr>
        <p:cNvPr id="1" name=""/>
        <p:cNvGrpSpPr/>
        <p:nvPr/>
      </p:nvGrpSpPr>
      <p:grpSpPr>
        <a:xfrm>
          <a:off x="0" y="0"/>
          <a:ext cx="0" cy="0"/>
          <a:chOff x="0" y="0"/>
          <a:chExt cx="0" cy="0"/>
        </a:xfrm>
      </p:grpSpPr>
      <p:sp>
        <p:nvSpPr>
          <p:cNvPr id="2" name="Title 1"/>
          <p:cNvSpPr>
            <a:spLocks noGrp="1"/>
          </p:cNvSpPr>
          <p:nvPr>
            <p:ph type="title"/>
          </p:nvPr>
        </p:nvSpPr>
        <p:spPr>
          <a:xfrm>
            <a:off x="1206500" y="203792"/>
            <a:ext cx="10375899" cy="539158"/>
          </a:xfr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206500" y="1189038"/>
            <a:ext cx="10375899" cy="4983162"/>
          </a:xfrm>
        </p:spPr>
        <p:txBody>
          <a:bodyPr>
            <a:noAutofit/>
          </a:bodyPr>
          <a:lstStyle>
            <a:lvl1pPr>
              <a:defRPr sz="1600"/>
            </a:lvl1pPr>
            <a:lvl2pPr>
              <a:defRPr sz="1600"/>
            </a:lvl2pPr>
            <a:lvl3pPr>
              <a:defRPr sz="1600"/>
            </a:lvl3pPr>
            <a:lvl4pPr>
              <a:defRPr sz="1600"/>
            </a:lvl4pPr>
            <a:lvl5pPr>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p>
            <a:fld id="{8FA61C56-5096-4341-AC53-586DFDE9997D}" type="slidenum">
              <a:rPr lang="en-US" smtClean="0"/>
              <a:t>‹#›</a:t>
            </a:fld>
            <a:endParaRPr lang="en-US"/>
          </a:p>
        </p:txBody>
      </p:sp>
      <p:sp>
        <p:nvSpPr>
          <p:cNvPr id="17" name="Content Placeholder 5"/>
          <p:cNvSpPr txBox="1">
            <a:spLocks/>
          </p:cNvSpPr>
          <p:nvPr/>
        </p:nvSpPr>
        <p:spPr>
          <a:xfrm>
            <a:off x="-1782234" y="1052736"/>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Sub-Title Top Guide 6.22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5"/>
          <p:cNvSpPr txBox="1">
            <a:spLocks/>
          </p:cNvSpPr>
          <p:nvPr/>
        </p:nvSpPr>
        <p:spPr>
          <a:xfrm>
            <a:off x="-1782234" y="1374047"/>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Chart-Title Top Guide 5.35</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Content Placeholder 5"/>
          <p:cNvSpPr txBox="1">
            <a:spLocks/>
          </p:cNvSpPr>
          <p:nvPr/>
        </p:nvSpPr>
        <p:spPr>
          <a:xfrm>
            <a:off x="-1782234" y="1801323"/>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Top Guide 4.16</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5"/>
          <p:cNvSpPr txBox="1">
            <a:spLocks/>
          </p:cNvSpPr>
          <p:nvPr/>
        </p:nvSpPr>
        <p:spPr>
          <a:xfrm>
            <a:off x="-1782234" y="6104160"/>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Bottom Guide 7.80</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5"/>
          <p:cNvSpPr txBox="1">
            <a:spLocks/>
          </p:cNvSpPr>
          <p:nvPr/>
        </p:nvSpPr>
        <p:spPr>
          <a:xfrm rot="16200000">
            <a:off x="371127" y="6849144"/>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Left </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Content Placeholder 5"/>
          <p:cNvSpPr txBox="1">
            <a:spLocks/>
          </p:cNvSpPr>
          <p:nvPr/>
        </p:nvSpPr>
        <p:spPr>
          <a:xfrm rot="16200000">
            <a:off x="11333343" y="6849146"/>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Right</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 Placeholder 6"/>
          <p:cNvSpPr>
            <a:spLocks noGrp="1"/>
          </p:cNvSpPr>
          <p:nvPr>
            <p:ph type="body" sz="quarter" idx="13" hasCustomPrompt="1"/>
          </p:nvPr>
        </p:nvSpPr>
        <p:spPr>
          <a:xfrm>
            <a:off x="4330700" y="6261104"/>
            <a:ext cx="5810251" cy="431800"/>
          </a:xfr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smtClean="0"/>
              <a:t>Add source or notes here</a:t>
            </a:r>
          </a:p>
        </p:txBody>
      </p:sp>
    </p:spTree>
    <p:extLst>
      <p:ext uri="{BB962C8B-B14F-4D97-AF65-F5344CB8AC3E}">
        <p14:creationId xmlns:p14="http://schemas.microsoft.com/office/powerpoint/2010/main" val="3191689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61C56-5096-4341-AC53-586DFDE9997D}" type="slidenum">
              <a:rPr lang="en-US" smtClean="0"/>
              <a:t>‹#›</a:t>
            </a:fld>
            <a:endParaRPr lang="en-US"/>
          </a:p>
        </p:txBody>
      </p:sp>
    </p:spTree>
    <p:extLst>
      <p:ext uri="{BB962C8B-B14F-4D97-AF65-F5344CB8AC3E}">
        <p14:creationId xmlns:p14="http://schemas.microsoft.com/office/powerpoint/2010/main" val="302710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A61C56-5096-4341-AC53-586DFDE9997D}" type="slidenum">
              <a:rPr lang="en-US" smtClean="0"/>
              <a:t>‹#›</a:t>
            </a:fld>
            <a:endParaRPr lang="en-US"/>
          </a:p>
        </p:txBody>
      </p:sp>
    </p:spTree>
    <p:extLst>
      <p:ext uri="{BB962C8B-B14F-4D97-AF65-F5344CB8AC3E}">
        <p14:creationId xmlns:p14="http://schemas.microsoft.com/office/powerpoint/2010/main" val="1658092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A61C56-5096-4341-AC53-586DFDE9997D}" type="slidenum">
              <a:rPr lang="en-US" smtClean="0"/>
              <a:t>‹#›</a:t>
            </a:fld>
            <a:endParaRPr lang="en-US"/>
          </a:p>
        </p:txBody>
      </p:sp>
    </p:spTree>
    <p:extLst>
      <p:ext uri="{BB962C8B-B14F-4D97-AF65-F5344CB8AC3E}">
        <p14:creationId xmlns:p14="http://schemas.microsoft.com/office/powerpoint/2010/main" val="4021710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A61C56-5096-4341-AC53-586DFDE9997D}" type="slidenum">
              <a:rPr lang="en-US" smtClean="0"/>
              <a:t>‹#›</a:t>
            </a:fld>
            <a:endParaRPr lang="en-US"/>
          </a:p>
        </p:txBody>
      </p:sp>
    </p:spTree>
    <p:extLst>
      <p:ext uri="{BB962C8B-B14F-4D97-AF65-F5344CB8AC3E}">
        <p14:creationId xmlns:p14="http://schemas.microsoft.com/office/powerpoint/2010/main" val="21332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ngle Column with SubTitle Layout">
    <p:spTree>
      <p:nvGrpSpPr>
        <p:cNvPr id="1" name=""/>
        <p:cNvGrpSpPr/>
        <p:nvPr/>
      </p:nvGrpSpPr>
      <p:grpSpPr>
        <a:xfrm>
          <a:off x="0" y="0"/>
          <a:ext cx="0" cy="0"/>
          <a:chOff x="0" y="0"/>
          <a:chExt cx="0" cy="0"/>
        </a:xfrm>
      </p:grpSpPr>
      <p:sp>
        <p:nvSpPr>
          <p:cNvPr id="2" name="Title 1"/>
          <p:cNvSpPr>
            <a:spLocks noGrp="1"/>
          </p:cNvSpPr>
          <p:nvPr>
            <p:ph type="title"/>
          </p:nvPr>
        </p:nvSpPr>
        <p:spPr>
          <a:xfrm>
            <a:off x="1206500" y="203792"/>
            <a:ext cx="10375899" cy="539158"/>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206500" y="1877440"/>
            <a:ext cx="10375899" cy="4382311"/>
          </a:xfrm>
          <a:prstGeom prst="rect">
            <a:avLst/>
          </a:prstGeom>
        </p:spPr>
        <p:txBody>
          <a:bodyPr>
            <a:noAutofit/>
          </a:bodyPr>
          <a:lstStyle>
            <a:lvl1pPr marL="233363" indent="-233363">
              <a:buClr>
                <a:srgbClr val="00A9E0"/>
              </a:buClr>
              <a:buFont typeface="Arial" pitchFamily="34" charset="0"/>
              <a:buChar char="»"/>
              <a:defRPr sz="1800">
                <a:solidFill>
                  <a:srgbClr val="000000"/>
                </a:solidFill>
              </a:defRPr>
            </a:lvl1pPr>
            <a:lvl2pPr>
              <a:defRPr sz="1600">
                <a:solidFill>
                  <a:srgbClr val="000000"/>
                </a:solidFill>
              </a:defRPr>
            </a:lvl2pPr>
            <a:lvl3pPr>
              <a:buClr>
                <a:srgbClr val="00A9E0"/>
              </a:buClr>
              <a:buFont typeface="Arial" pitchFamily="34" charset="0"/>
              <a:buChar char="˗"/>
              <a:defRPr sz="1600">
                <a:solidFill>
                  <a:srgbClr val="000000"/>
                </a:solidFill>
              </a:defRPr>
            </a:lvl3pPr>
            <a:lvl4pPr>
              <a:buClr>
                <a:srgbClr val="00A9E0"/>
              </a:buClr>
              <a:buFont typeface="Arial" pitchFamily="34" charset="0"/>
              <a:buChar char="•"/>
              <a:defRPr sz="1400">
                <a:solidFill>
                  <a:srgbClr val="000000"/>
                </a:solidFill>
              </a:defRPr>
            </a:lvl4pPr>
            <a:lvl5pPr>
              <a:buClr>
                <a:srgbClr val="00A9E0"/>
              </a:buClr>
              <a:buFont typeface="Wingdings" pitchFamily="2" charset="2"/>
              <a:buChar char="§"/>
              <a:defRPr sz="1200">
                <a:solidFill>
                  <a:srgbClr val="000000"/>
                </a:solidFill>
              </a:defRPr>
            </a:lvl5pPr>
            <a:lvl6pPr marL="1371600" indent="-282575">
              <a:buClr>
                <a:srgbClr val="00A9E0"/>
              </a:buClr>
              <a:buFont typeface="Courier New" pitchFamily="49" charset="0"/>
              <a:buChar char="o"/>
              <a:defRPr sz="1000">
                <a:solidFill>
                  <a:srgbClr val="000000"/>
                </a:solidFill>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p>
            <a:fld id="{8FA61C56-5096-4341-AC53-586DFDE9997D}" type="slidenum">
              <a:rPr lang="en-US" smtClean="0"/>
              <a:t>‹#›</a:t>
            </a:fld>
            <a:endParaRPr lang="en-US"/>
          </a:p>
        </p:txBody>
      </p:sp>
      <p:sp>
        <p:nvSpPr>
          <p:cNvPr id="17" name="Content Placeholder 5"/>
          <p:cNvSpPr txBox="1">
            <a:spLocks/>
          </p:cNvSpPr>
          <p:nvPr/>
        </p:nvSpPr>
        <p:spPr>
          <a:xfrm>
            <a:off x="-1782234" y="1052736"/>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Sub-Title Top Guide 6.22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5"/>
          <p:cNvSpPr txBox="1">
            <a:spLocks/>
          </p:cNvSpPr>
          <p:nvPr/>
        </p:nvSpPr>
        <p:spPr>
          <a:xfrm>
            <a:off x="-1782234" y="1374047"/>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Chart-Title Top Guide 5.35</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Content Placeholder 5"/>
          <p:cNvSpPr txBox="1">
            <a:spLocks/>
          </p:cNvSpPr>
          <p:nvPr/>
        </p:nvSpPr>
        <p:spPr>
          <a:xfrm>
            <a:off x="-1782234" y="1801323"/>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Top Guide 4.16</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5"/>
          <p:cNvSpPr txBox="1">
            <a:spLocks/>
          </p:cNvSpPr>
          <p:nvPr/>
        </p:nvSpPr>
        <p:spPr>
          <a:xfrm>
            <a:off x="-1782234" y="6104160"/>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Bottom Guide 7.80</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5"/>
          <p:cNvSpPr txBox="1">
            <a:spLocks/>
          </p:cNvSpPr>
          <p:nvPr/>
        </p:nvSpPr>
        <p:spPr>
          <a:xfrm rot="16200000">
            <a:off x="371127" y="6849144"/>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Left </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Content Placeholder 5"/>
          <p:cNvSpPr txBox="1">
            <a:spLocks/>
          </p:cNvSpPr>
          <p:nvPr/>
        </p:nvSpPr>
        <p:spPr>
          <a:xfrm rot="16200000">
            <a:off x="11333343" y="6849146"/>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Right</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 Placeholder 6"/>
          <p:cNvSpPr>
            <a:spLocks noGrp="1"/>
          </p:cNvSpPr>
          <p:nvPr>
            <p:ph type="body" sz="quarter" idx="13" hasCustomPrompt="1"/>
          </p:nvPr>
        </p:nvSpPr>
        <p:spPr>
          <a:xfrm>
            <a:off x="4330700" y="6261104"/>
            <a:ext cx="5810251" cy="431800"/>
          </a:xfrm>
          <a:prstGeom prst="rect">
            <a:avLst/>
          </a:prstGeo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smtClean="0"/>
              <a:t> Add source or notes here</a:t>
            </a:r>
          </a:p>
        </p:txBody>
      </p:sp>
      <p:sp>
        <p:nvSpPr>
          <p:cNvPr id="12" name="Content Placeholder 2"/>
          <p:cNvSpPr>
            <a:spLocks noGrp="1"/>
          </p:cNvSpPr>
          <p:nvPr>
            <p:ph idx="14" hasCustomPrompt="1"/>
          </p:nvPr>
        </p:nvSpPr>
        <p:spPr>
          <a:xfrm>
            <a:off x="1189207" y="1173804"/>
            <a:ext cx="10375899" cy="343712"/>
          </a:xfrm>
          <a:prstGeom prst="rect">
            <a:avLst/>
          </a:prstGeom>
        </p:spPr>
        <p:txBody>
          <a:bodyPr>
            <a:noAutofit/>
          </a:bodyPr>
          <a:lstStyle>
            <a:lvl1pPr marL="233363" indent="-233363">
              <a:buClr>
                <a:srgbClr val="00A9E0"/>
              </a:buClr>
              <a:buFontTx/>
              <a:buNone/>
              <a:defRPr sz="2000" b="1" baseline="0">
                <a:solidFill>
                  <a:srgbClr val="002776"/>
                </a:solidFill>
                <a:latin typeface="+mj-lt"/>
              </a:defRPr>
            </a:lvl1pPr>
            <a:lvl2pPr>
              <a:defRPr sz="1600">
                <a:solidFill>
                  <a:srgbClr val="000000"/>
                </a:solidFill>
              </a:defRPr>
            </a:lvl2pPr>
            <a:lvl3pPr>
              <a:buClr>
                <a:srgbClr val="00A9E0"/>
              </a:buClr>
              <a:buFont typeface="Arial" pitchFamily="34" charset="0"/>
              <a:buChar char="˗"/>
              <a:defRPr sz="1600">
                <a:solidFill>
                  <a:srgbClr val="000000"/>
                </a:solidFill>
              </a:defRPr>
            </a:lvl3pPr>
            <a:lvl4pPr>
              <a:buClr>
                <a:srgbClr val="00A9E0"/>
              </a:buClr>
              <a:buFont typeface="Arial" pitchFamily="34" charset="0"/>
              <a:buChar char="•"/>
              <a:defRPr sz="1600">
                <a:solidFill>
                  <a:srgbClr val="000000"/>
                </a:solidFill>
              </a:defRPr>
            </a:lvl4pPr>
            <a:lvl5pPr>
              <a:buClr>
                <a:srgbClr val="00A9E0"/>
              </a:buClr>
              <a:buFont typeface="Arial" pitchFamily="34" charset="0"/>
              <a:buChar char="•"/>
              <a:defRPr sz="1600">
                <a:solidFill>
                  <a:srgbClr val="000000"/>
                </a:solidFill>
              </a:defRPr>
            </a:lvl5pPr>
            <a:lvl6pPr marL="1371600" indent="-282575">
              <a:buClr>
                <a:srgbClr val="00A9E0"/>
              </a:buClr>
              <a:buFont typeface="Wingdings" pitchFamily="2" charset="2"/>
              <a:buChar char="§"/>
              <a:defRPr sz="1600">
                <a:solidFill>
                  <a:srgbClr val="000000"/>
                </a:solidFill>
              </a:defRPr>
            </a:lvl6pPr>
          </a:lstStyle>
          <a:p>
            <a:pPr lvl="0"/>
            <a:r>
              <a:rPr lang="en-US" dirty="0" smtClean="0"/>
              <a:t>Subtitle</a:t>
            </a:r>
          </a:p>
        </p:txBody>
      </p:sp>
      <p:sp>
        <p:nvSpPr>
          <p:cNvPr id="13" name="Content Placeholder 2"/>
          <p:cNvSpPr>
            <a:spLocks noGrp="1"/>
          </p:cNvSpPr>
          <p:nvPr>
            <p:ph idx="15" hasCustomPrompt="1"/>
          </p:nvPr>
        </p:nvSpPr>
        <p:spPr>
          <a:xfrm>
            <a:off x="1197853" y="1530485"/>
            <a:ext cx="10375899" cy="343712"/>
          </a:xfrm>
          <a:prstGeom prst="rect">
            <a:avLst/>
          </a:prstGeom>
        </p:spPr>
        <p:txBody>
          <a:bodyPr>
            <a:noAutofit/>
          </a:bodyPr>
          <a:lstStyle>
            <a:lvl1pPr marL="233363" indent="-233363">
              <a:buClr>
                <a:srgbClr val="00A9E0"/>
              </a:buClr>
              <a:buFontTx/>
              <a:buNone/>
              <a:defRPr sz="1800" b="0" baseline="0">
                <a:solidFill>
                  <a:srgbClr val="002776"/>
                </a:solidFill>
                <a:latin typeface="+mj-lt"/>
              </a:defRPr>
            </a:lvl1pPr>
            <a:lvl2pPr>
              <a:defRPr sz="1600">
                <a:solidFill>
                  <a:srgbClr val="000000"/>
                </a:solidFill>
              </a:defRPr>
            </a:lvl2pPr>
            <a:lvl3pPr>
              <a:buClr>
                <a:srgbClr val="00A9E0"/>
              </a:buClr>
              <a:buFont typeface="Arial" pitchFamily="34" charset="0"/>
              <a:buChar char="˗"/>
              <a:defRPr sz="1600">
                <a:solidFill>
                  <a:srgbClr val="000000"/>
                </a:solidFill>
              </a:defRPr>
            </a:lvl3pPr>
            <a:lvl4pPr>
              <a:buClr>
                <a:srgbClr val="00A9E0"/>
              </a:buClr>
              <a:buFont typeface="Arial" pitchFamily="34" charset="0"/>
              <a:buChar char="•"/>
              <a:defRPr sz="1600">
                <a:solidFill>
                  <a:srgbClr val="000000"/>
                </a:solidFill>
              </a:defRPr>
            </a:lvl4pPr>
            <a:lvl5pPr>
              <a:buClr>
                <a:srgbClr val="00A9E0"/>
              </a:buClr>
              <a:buFont typeface="Arial" pitchFamily="34" charset="0"/>
              <a:buChar char="•"/>
              <a:defRPr sz="1600">
                <a:solidFill>
                  <a:srgbClr val="000000"/>
                </a:solidFill>
              </a:defRPr>
            </a:lvl5pPr>
            <a:lvl6pPr marL="1371600" indent="-282575">
              <a:buClr>
                <a:srgbClr val="00A9E0"/>
              </a:buClr>
              <a:buFont typeface="Wingdings" pitchFamily="2" charset="2"/>
              <a:buChar char="§"/>
              <a:defRPr sz="1600">
                <a:solidFill>
                  <a:srgbClr val="000000"/>
                </a:solidFill>
              </a:defRPr>
            </a:lvl6pPr>
          </a:lstStyle>
          <a:p>
            <a:pPr lvl="0"/>
            <a:r>
              <a:rPr lang="en-US" dirty="0" smtClean="0"/>
              <a:t>Chart Title</a:t>
            </a:r>
          </a:p>
        </p:txBody>
      </p:sp>
    </p:spTree>
    <p:extLst>
      <p:ext uri="{BB962C8B-B14F-4D97-AF65-F5344CB8AC3E}">
        <p14:creationId xmlns:p14="http://schemas.microsoft.com/office/powerpoint/2010/main" val="250730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ingle Column ">
    <p:spTree>
      <p:nvGrpSpPr>
        <p:cNvPr id="1" name=""/>
        <p:cNvGrpSpPr/>
        <p:nvPr/>
      </p:nvGrpSpPr>
      <p:grpSpPr>
        <a:xfrm>
          <a:off x="0" y="0"/>
          <a:ext cx="0" cy="0"/>
          <a:chOff x="0" y="0"/>
          <a:chExt cx="0" cy="0"/>
        </a:xfrm>
      </p:grpSpPr>
      <p:sp>
        <p:nvSpPr>
          <p:cNvPr id="2" name="Title 1"/>
          <p:cNvSpPr>
            <a:spLocks noGrp="1"/>
          </p:cNvSpPr>
          <p:nvPr>
            <p:ph type="title"/>
          </p:nvPr>
        </p:nvSpPr>
        <p:spPr>
          <a:xfrm>
            <a:off x="1206500" y="203792"/>
            <a:ext cx="10375899" cy="539158"/>
          </a:xfrm>
          <a:prstGeom prst="rect">
            <a:avLst/>
          </a:prstGeom>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1206500" y="1189038"/>
            <a:ext cx="10375899" cy="4983162"/>
          </a:xfrm>
          <a:prstGeom prst="rect">
            <a:avLst/>
          </a:prstGeom>
        </p:spPr>
        <p:txBody>
          <a:bodyPr>
            <a:noAutofit/>
          </a:bodyPr>
          <a:lstStyle>
            <a:lvl1pPr marL="233363" indent="-233363">
              <a:buClr>
                <a:srgbClr val="00A9E0"/>
              </a:buClr>
              <a:buFont typeface="Arial" pitchFamily="34" charset="0"/>
              <a:buChar char="»"/>
              <a:defRPr sz="1800">
                <a:solidFill>
                  <a:srgbClr val="000000"/>
                </a:solidFill>
              </a:defRPr>
            </a:lvl1pPr>
            <a:lvl2pPr>
              <a:defRPr sz="1600">
                <a:solidFill>
                  <a:srgbClr val="000000"/>
                </a:solidFill>
              </a:defRPr>
            </a:lvl2pPr>
            <a:lvl3pPr>
              <a:buClr>
                <a:srgbClr val="00A9E0"/>
              </a:buClr>
              <a:buFont typeface="Arial" pitchFamily="34" charset="0"/>
              <a:buChar char="˗"/>
              <a:defRPr sz="1600">
                <a:solidFill>
                  <a:srgbClr val="000000"/>
                </a:solidFill>
              </a:defRPr>
            </a:lvl3pPr>
            <a:lvl4pPr>
              <a:buClr>
                <a:srgbClr val="00A9E0"/>
              </a:buClr>
              <a:buFont typeface="Arial" pitchFamily="34" charset="0"/>
              <a:buChar char="•"/>
              <a:defRPr sz="1400">
                <a:solidFill>
                  <a:srgbClr val="000000"/>
                </a:solidFill>
              </a:defRPr>
            </a:lvl4pPr>
            <a:lvl5pPr>
              <a:buClr>
                <a:srgbClr val="00A9E0"/>
              </a:buClr>
              <a:buFont typeface="Wingdings" pitchFamily="2" charset="2"/>
              <a:buChar char="§"/>
              <a:defRPr sz="1200">
                <a:solidFill>
                  <a:srgbClr val="000000"/>
                </a:solidFill>
              </a:defRPr>
            </a:lvl5pPr>
            <a:lvl6pPr marL="1371600" indent="-282575">
              <a:buClr>
                <a:srgbClr val="00A9E0"/>
              </a:buClr>
              <a:buFont typeface="Courier New" pitchFamily="49" charset="0"/>
              <a:buChar char="o"/>
              <a:defRPr sz="1000">
                <a:solidFill>
                  <a:srgbClr val="000000"/>
                </a:solidFill>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p>
            <a:fld id="{8FA61C56-5096-4341-AC53-586DFDE9997D}" type="slidenum">
              <a:rPr lang="en-US" smtClean="0"/>
              <a:t>‹#›</a:t>
            </a:fld>
            <a:endParaRPr lang="en-US"/>
          </a:p>
        </p:txBody>
      </p:sp>
      <p:sp>
        <p:nvSpPr>
          <p:cNvPr id="17" name="Content Placeholder 5"/>
          <p:cNvSpPr txBox="1">
            <a:spLocks/>
          </p:cNvSpPr>
          <p:nvPr/>
        </p:nvSpPr>
        <p:spPr>
          <a:xfrm>
            <a:off x="-1782234" y="1052736"/>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Sub-Title Top Guide 6.22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5"/>
          <p:cNvSpPr txBox="1">
            <a:spLocks/>
          </p:cNvSpPr>
          <p:nvPr/>
        </p:nvSpPr>
        <p:spPr>
          <a:xfrm>
            <a:off x="-1782234" y="1374047"/>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Chart-Title Top Guide 5.35</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Content Placeholder 5"/>
          <p:cNvSpPr txBox="1">
            <a:spLocks/>
          </p:cNvSpPr>
          <p:nvPr/>
        </p:nvSpPr>
        <p:spPr>
          <a:xfrm>
            <a:off x="-1782234" y="1801323"/>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Top Guide 4.16</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5"/>
          <p:cNvSpPr txBox="1">
            <a:spLocks/>
          </p:cNvSpPr>
          <p:nvPr/>
        </p:nvSpPr>
        <p:spPr>
          <a:xfrm>
            <a:off x="-1782234" y="6104160"/>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Bottom Guide 7.80</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5"/>
          <p:cNvSpPr txBox="1">
            <a:spLocks/>
          </p:cNvSpPr>
          <p:nvPr/>
        </p:nvSpPr>
        <p:spPr>
          <a:xfrm rot="16200000">
            <a:off x="371127" y="6849144"/>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Left </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Content Placeholder 5"/>
          <p:cNvSpPr txBox="1">
            <a:spLocks/>
          </p:cNvSpPr>
          <p:nvPr/>
        </p:nvSpPr>
        <p:spPr>
          <a:xfrm rot="16200000">
            <a:off x="11333343" y="6849146"/>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Right</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4" name="Text Placeholder 6"/>
          <p:cNvSpPr>
            <a:spLocks noGrp="1"/>
          </p:cNvSpPr>
          <p:nvPr>
            <p:ph type="body" sz="quarter" idx="13" hasCustomPrompt="1"/>
          </p:nvPr>
        </p:nvSpPr>
        <p:spPr>
          <a:xfrm>
            <a:off x="4330700" y="6261104"/>
            <a:ext cx="5810251" cy="431800"/>
          </a:xfrm>
          <a:prstGeom prst="rect">
            <a:avLst/>
          </a:prstGeo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smtClean="0"/>
              <a:t> Add source or notes here</a:t>
            </a:r>
          </a:p>
        </p:txBody>
      </p:sp>
    </p:spTree>
    <p:extLst>
      <p:ext uri="{BB962C8B-B14F-4D97-AF65-F5344CB8AC3E}">
        <p14:creationId xmlns:p14="http://schemas.microsoft.com/office/powerpoint/2010/main" val="48285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1206500" y="203793"/>
            <a:ext cx="10388600" cy="539158"/>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8FA61C56-5096-4341-AC53-586DFDE9997D}" type="slidenum">
              <a:rPr lang="en-US" smtClean="0"/>
              <a:t>‹#›</a:t>
            </a:fld>
            <a:endParaRPr lang="en-US"/>
          </a:p>
        </p:txBody>
      </p:sp>
      <p:sp>
        <p:nvSpPr>
          <p:cNvPr id="5" name="Text Placeholder 4"/>
          <p:cNvSpPr>
            <a:spLocks noGrp="1"/>
          </p:cNvSpPr>
          <p:nvPr>
            <p:ph type="body" sz="quarter" idx="11"/>
          </p:nvPr>
        </p:nvSpPr>
        <p:spPr>
          <a:xfrm>
            <a:off x="1206501" y="1931988"/>
            <a:ext cx="4889500" cy="4240212"/>
          </a:xfrm>
          <a:prstGeom prst="rect">
            <a:avLst/>
          </a:prstGeom>
        </p:spPr>
        <p:txBody>
          <a:bodyPr>
            <a:noAutofit/>
          </a:bodyPr>
          <a:lstStyle>
            <a:lvl1pPr marL="233363" indent="-233363">
              <a:buClr>
                <a:srgbClr val="00A9E0"/>
              </a:buClr>
              <a:defRPr>
                <a:solidFill>
                  <a:srgbClr val="000000"/>
                </a:solidFill>
              </a:defRPr>
            </a:lvl1pPr>
            <a:lvl2pPr>
              <a:defRPr>
                <a:solidFill>
                  <a:srgbClr val="000000"/>
                </a:solidFill>
              </a:defRPr>
            </a:lvl2pPr>
            <a:lvl3pPr>
              <a:buFont typeface="Arial" pitchFamily="34" charset="0"/>
              <a:buChar cha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Text Placeholder 8"/>
          <p:cNvSpPr>
            <a:spLocks noGrp="1"/>
          </p:cNvSpPr>
          <p:nvPr>
            <p:ph type="body" sz="quarter" idx="14" hasCustomPrompt="1"/>
          </p:nvPr>
        </p:nvSpPr>
        <p:spPr>
          <a:xfrm>
            <a:off x="1193800" y="1189039"/>
            <a:ext cx="10388600" cy="307777"/>
          </a:xfrm>
          <a:prstGeom prst="rect">
            <a:avLst/>
          </a:prstGeo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Subtitle</a:t>
            </a:r>
            <a:endParaRPr lang="en-US" dirty="0"/>
          </a:p>
        </p:txBody>
      </p:sp>
      <p:sp>
        <p:nvSpPr>
          <p:cNvPr id="9" name="Text Placeholder 8"/>
          <p:cNvSpPr>
            <a:spLocks noGrp="1"/>
          </p:cNvSpPr>
          <p:nvPr>
            <p:ph type="body" sz="quarter" idx="15" hasCustomPrompt="1"/>
          </p:nvPr>
        </p:nvSpPr>
        <p:spPr>
          <a:xfrm>
            <a:off x="1193800" y="1496816"/>
            <a:ext cx="10388600" cy="307777"/>
          </a:xfrm>
          <a:prstGeom prst="rect">
            <a:avLst/>
          </a:prstGeo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1800" b="0"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Chart Title</a:t>
            </a:r>
            <a:endParaRPr lang="en-US" dirty="0"/>
          </a:p>
        </p:txBody>
      </p:sp>
      <p:sp>
        <p:nvSpPr>
          <p:cNvPr id="14" name="Content Placeholder 5"/>
          <p:cNvSpPr txBox="1">
            <a:spLocks/>
          </p:cNvSpPr>
          <p:nvPr/>
        </p:nvSpPr>
        <p:spPr>
          <a:xfrm>
            <a:off x="-1782234" y="1052736"/>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Sub-Title Top Guide 6.22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Content Placeholder 5"/>
          <p:cNvSpPr txBox="1">
            <a:spLocks/>
          </p:cNvSpPr>
          <p:nvPr/>
        </p:nvSpPr>
        <p:spPr>
          <a:xfrm>
            <a:off x="-1782234" y="1374047"/>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Chart-Title Top Guide 5.35</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Content Placeholder 5"/>
          <p:cNvSpPr txBox="1">
            <a:spLocks/>
          </p:cNvSpPr>
          <p:nvPr/>
        </p:nvSpPr>
        <p:spPr>
          <a:xfrm>
            <a:off x="-1782234" y="1801323"/>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Top Guide 4.16</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7" name="Content Placeholder 5"/>
          <p:cNvSpPr txBox="1">
            <a:spLocks/>
          </p:cNvSpPr>
          <p:nvPr/>
        </p:nvSpPr>
        <p:spPr>
          <a:xfrm>
            <a:off x="-1782234" y="6104160"/>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Bottom Guide 7.80</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Content Placeholder 5"/>
          <p:cNvSpPr txBox="1">
            <a:spLocks/>
          </p:cNvSpPr>
          <p:nvPr/>
        </p:nvSpPr>
        <p:spPr>
          <a:xfrm rot="16200000">
            <a:off x="371127" y="6849144"/>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Left </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9" name="Content Placeholder 5"/>
          <p:cNvSpPr txBox="1">
            <a:spLocks/>
          </p:cNvSpPr>
          <p:nvPr/>
        </p:nvSpPr>
        <p:spPr>
          <a:xfrm rot="16200000">
            <a:off x="11333343" y="6849146"/>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Right</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Text Placeholder 6"/>
          <p:cNvSpPr>
            <a:spLocks noGrp="1"/>
          </p:cNvSpPr>
          <p:nvPr>
            <p:ph type="body" sz="quarter" idx="13" hasCustomPrompt="1"/>
          </p:nvPr>
        </p:nvSpPr>
        <p:spPr>
          <a:xfrm>
            <a:off x="4330700" y="6261104"/>
            <a:ext cx="5810251" cy="431800"/>
          </a:xfrm>
          <a:prstGeom prst="rect">
            <a:avLst/>
          </a:prstGeo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smtClean="0"/>
              <a:t>Add source or notes here</a:t>
            </a:r>
          </a:p>
        </p:txBody>
      </p:sp>
      <p:sp>
        <p:nvSpPr>
          <p:cNvPr id="24" name="Text Placeholder 4"/>
          <p:cNvSpPr>
            <a:spLocks noGrp="1"/>
          </p:cNvSpPr>
          <p:nvPr>
            <p:ph type="body" sz="quarter" idx="16"/>
          </p:nvPr>
        </p:nvSpPr>
        <p:spPr>
          <a:xfrm>
            <a:off x="6311901" y="1931988"/>
            <a:ext cx="4889500" cy="4240212"/>
          </a:xfrm>
          <a:prstGeom prst="rect">
            <a:avLst/>
          </a:prstGeom>
        </p:spPr>
        <p:txBody>
          <a:bodyPr>
            <a:noAutofit/>
          </a:bodyPr>
          <a:lstStyle>
            <a:lvl1pPr marL="233363" indent="-233363">
              <a:buClr>
                <a:srgbClr val="00A9E0"/>
              </a:buClr>
              <a:defRPr>
                <a:solidFill>
                  <a:srgbClr val="000000"/>
                </a:solidFill>
              </a:defRPr>
            </a:lvl1pPr>
            <a:lvl2pPr>
              <a:defRPr>
                <a:solidFill>
                  <a:srgbClr val="000000"/>
                </a:solidFill>
              </a:defRPr>
            </a:lvl2pPr>
            <a:lvl3pPr>
              <a:buFont typeface="Arial" pitchFamily="34" charset="0"/>
              <a:buChar cha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632747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With Headers">
    <p:spTree>
      <p:nvGrpSpPr>
        <p:cNvPr id="1" name=""/>
        <p:cNvGrpSpPr/>
        <p:nvPr/>
      </p:nvGrpSpPr>
      <p:grpSpPr>
        <a:xfrm>
          <a:off x="0" y="0"/>
          <a:ext cx="0" cy="0"/>
          <a:chOff x="0" y="0"/>
          <a:chExt cx="0" cy="0"/>
        </a:xfrm>
      </p:grpSpPr>
      <p:sp>
        <p:nvSpPr>
          <p:cNvPr id="2" name="Title 1"/>
          <p:cNvSpPr>
            <a:spLocks noGrp="1"/>
          </p:cNvSpPr>
          <p:nvPr>
            <p:ph type="title"/>
          </p:nvPr>
        </p:nvSpPr>
        <p:spPr>
          <a:xfrm>
            <a:off x="1206500" y="184742"/>
            <a:ext cx="10388600" cy="558208"/>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8FA61C56-5096-4341-AC53-586DFDE9997D}" type="slidenum">
              <a:rPr lang="en-US" smtClean="0"/>
              <a:t>‹#›</a:t>
            </a:fld>
            <a:endParaRPr lang="en-US"/>
          </a:p>
        </p:txBody>
      </p:sp>
      <p:sp>
        <p:nvSpPr>
          <p:cNvPr id="10" name="Text Placeholder 8"/>
          <p:cNvSpPr>
            <a:spLocks noGrp="1"/>
          </p:cNvSpPr>
          <p:nvPr>
            <p:ph type="body" sz="quarter" idx="16" hasCustomPrompt="1"/>
          </p:nvPr>
        </p:nvSpPr>
        <p:spPr>
          <a:xfrm>
            <a:off x="1193800" y="1189039"/>
            <a:ext cx="10388600" cy="307777"/>
          </a:xfrm>
          <a:prstGeom prst="rect">
            <a:avLst/>
          </a:prstGeo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Subtitle</a:t>
            </a:r>
            <a:endParaRPr lang="en-US" dirty="0"/>
          </a:p>
        </p:txBody>
      </p:sp>
      <p:sp>
        <p:nvSpPr>
          <p:cNvPr id="12" name="Text Placeholder 4"/>
          <p:cNvSpPr>
            <a:spLocks noGrp="1"/>
          </p:cNvSpPr>
          <p:nvPr>
            <p:ph type="body" sz="quarter" idx="11"/>
          </p:nvPr>
        </p:nvSpPr>
        <p:spPr>
          <a:xfrm>
            <a:off x="1206501" y="1931988"/>
            <a:ext cx="4965700" cy="4240212"/>
          </a:xfrm>
          <a:prstGeom prst="rect">
            <a:avLst/>
          </a:prstGeom>
        </p:spPr>
        <p:txBody>
          <a:bodyPr>
            <a:noAutofit/>
          </a:bodyPr>
          <a:lstStyle>
            <a:lvl1pPr marL="233363" indent="-233363">
              <a:buClr>
                <a:srgbClr val="00A9E0"/>
              </a:buClr>
              <a:defRPr/>
            </a:lvl1pPr>
            <a:lvl3pPr>
              <a:buFont typeface="Arial" pitchFamily="34" charset="0"/>
              <a:buChar char="˗"/>
              <a:defRPr/>
            </a:lvl3pPr>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4"/>
          <p:cNvSpPr>
            <a:spLocks noGrp="1"/>
          </p:cNvSpPr>
          <p:nvPr>
            <p:ph type="body" sz="quarter" idx="17"/>
          </p:nvPr>
        </p:nvSpPr>
        <p:spPr>
          <a:xfrm>
            <a:off x="1206502" y="1496816"/>
            <a:ext cx="4965697" cy="435173"/>
          </a:xfrm>
          <a:prstGeom prst="rect">
            <a:avLst/>
          </a:prstGeom>
        </p:spPr>
        <p:txBody>
          <a:bodyPr anchor="b">
            <a:noAutofit/>
          </a:bodyPr>
          <a:lstStyle>
            <a:lvl1pPr marL="233363" indent="-233363">
              <a:buClr>
                <a:srgbClr val="00A9E0"/>
              </a:buClr>
              <a:buFontTx/>
              <a:buNone/>
              <a:defRPr b="1"/>
            </a:lvl1pPr>
          </a:lstStyle>
          <a:p>
            <a:pPr lvl="0"/>
            <a:r>
              <a:rPr lang="en-US" smtClean="0"/>
              <a:t>Click to edit Master text styles</a:t>
            </a:r>
          </a:p>
        </p:txBody>
      </p:sp>
      <p:sp>
        <p:nvSpPr>
          <p:cNvPr id="19" name="Content Placeholder 5"/>
          <p:cNvSpPr txBox="1">
            <a:spLocks/>
          </p:cNvSpPr>
          <p:nvPr/>
        </p:nvSpPr>
        <p:spPr>
          <a:xfrm>
            <a:off x="-1782234" y="1052736"/>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Sub-Title Top Guide 6.22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5"/>
          <p:cNvSpPr txBox="1">
            <a:spLocks/>
          </p:cNvSpPr>
          <p:nvPr/>
        </p:nvSpPr>
        <p:spPr>
          <a:xfrm>
            <a:off x="-1782234" y="1374047"/>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Chart-Title Top Guide 5.35</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5"/>
          <p:cNvSpPr txBox="1">
            <a:spLocks/>
          </p:cNvSpPr>
          <p:nvPr/>
        </p:nvSpPr>
        <p:spPr>
          <a:xfrm>
            <a:off x="-1782234" y="1801323"/>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Top Guide 4.16</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Content Placeholder 5"/>
          <p:cNvSpPr txBox="1">
            <a:spLocks/>
          </p:cNvSpPr>
          <p:nvPr/>
        </p:nvSpPr>
        <p:spPr>
          <a:xfrm>
            <a:off x="-1782234" y="6104160"/>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Bottom Guide 7.80</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Content Placeholder 5"/>
          <p:cNvSpPr txBox="1">
            <a:spLocks/>
          </p:cNvSpPr>
          <p:nvPr/>
        </p:nvSpPr>
        <p:spPr>
          <a:xfrm rot="16200000">
            <a:off x="371127" y="6849144"/>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Left </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Content Placeholder 5"/>
          <p:cNvSpPr txBox="1">
            <a:spLocks/>
          </p:cNvSpPr>
          <p:nvPr/>
        </p:nvSpPr>
        <p:spPr>
          <a:xfrm rot="16200000">
            <a:off x="11333343" y="6849146"/>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Right</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Text Placeholder 4"/>
          <p:cNvSpPr>
            <a:spLocks noGrp="1"/>
          </p:cNvSpPr>
          <p:nvPr>
            <p:ph type="body" sz="quarter" idx="18"/>
          </p:nvPr>
        </p:nvSpPr>
        <p:spPr>
          <a:xfrm>
            <a:off x="6604001" y="1931989"/>
            <a:ext cx="4965700" cy="4240212"/>
          </a:xfrm>
          <a:prstGeom prst="rect">
            <a:avLst/>
          </a:prstGeom>
        </p:spPr>
        <p:txBody>
          <a:bodyPr>
            <a:noAutofit/>
          </a:bodyPr>
          <a:lstStyle>
            <a:lvl1pPr marL="233363" indent="-233363">
              <a:buClr>
                <a:srgbClr val="00A9E0"/>
              </a:buClr>
              <a:defRPr/>
            </a:lvl1pPr>
            <a:lvl3pPr>
              <a:buFont typeface="Arial" pitchFamily="34" charset="0"/>
              <a:buChar char="˗"/>
              <a:defRPr/>
            </a:lvl3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9"/>
          </p:nvPr>
        </p:nvSpPr>
        <p:spPr>
          <a:xfrm>
            <a:off x="6604002" y="1496816"/>
            <a:ext cx="4965697" cy="435173"/>
          </a:xfrm>
          <a:prstGeom prst="rect">
            <a:avLst/>
          </a:prstGeom>
        </p:spPr>
        <p:txBody>
          <a:bodyPr anchor="b">
            <a:noAutofit/>
          </a:bodyPr>
          <a:lstStyle>
            <a:lvl1pPr marL="233363" indent="-233363">
              <a:buClr>
                <a:srgbClr val="00A9E0"/>
              </a:buClr>
              <a:buNone/>
              <a:defRPr b="1"/>
            </a:lvl1pPr>
          </a:lstStyle>
          <a:p>
            <a:pPr lvl="0"/>
            <a:r>
              <a:rPr lang="en-US" smtClean="0"/>
              <a:t>Click to edit Master text styles</a:t>
            </a:r>
          </a:p>
        </p:txBody>
      </p:sp>
      <p:sp>
        <p:nvSpPr>
          <p:cNvPr id="26" name="Text Placeholder 6"/>
          <p:cNvSpPr>
            <a:spLocks noGrp="1"/>
          </p:cNvSpPr>
          <p:nvPr>
            <p:ph type="body" sz="quarter" idx="13" hasCustomPrompt="1"/>
          </p:nvPr>
        </p:nvSpPr>
        <p:spPr>
          <a:xfrm>
            <a:off x="4330700" y="6261104"/>
            <a:ext cx="5810251" cy="431800"/>
          </a:xfrm>
          <a:prstGeom prst="rect">
            <a:avLst/>
          </a:prstGeo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smtClean="0"/>
              <a:t>Add source or notes here</a:t>
            </a:r>
          </a:p>
        </p:txBody>
      </p:sp>
    </p:spTree>
    <p:extLst>
      <p:ext uri="{BB962C8B-B14F-4D97-AF65-F5344CB8AC3E}">
        <p14:creationId xmlns:p14="http://schemas.microsoft.com/office/powerpoint/2010/main" val="105443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wo Column Represenative Engagements">
    <p:spTree>
      <p:nvGrpSpPr>
        <p:cNvPr id="1" name=""/>
        <p:cNvGrpSpPr/>
        <p:nvPr/>
      </p:nvGrpSpPr>
      <p:grpSpPr>
        <a:xfrm>
          <a:off x="0" y="0"/>
          <a:ext cx="0" cy="0"/>
          <a:chOff x="0" y="0"/>
          <a:chExt cx="0" cy="0"/>
        </a:xfrm>
      </p:grpSpPr>
      <p:sp>
        <p:nvSpPr>
          <p:cNvPr id="18" name="Rectangle 17"/>
          <p:cNvSpPr/>
          <p:nvPr/>
        </p:nvSpPr>
        <p:spPr>
          <a:xfrm>
            <a:off x="6502401" y="1009650"/>
            <a:ext cx="5689600" cy="5848350"/>
          </a:xfrm>
          <a:prstGeom prst="rect">
            <a:avLst/>
          </a:prstGeom>
          <a:solidFill>
            <a:srgbClr val="A0CFEB">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06500" y="184742"/>
            <a:ext cx="10388600" cy="558208"/>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a:noFill/>
        </p:spPr>
        <p:txBody>
          <a:bodyPr/>
          <a:lstStyle/>
          <a:p>
            <a:fld id="{8FA61C56-5096-4341-AC53-586DFDE9997D}" type="slidenum">
              <a:rPr lang="en-US" smtClean="0"/>
              <a:t>‹#›</a:t>
            </a:fld>
            <a:endParaRPr lang="en-US"/>
          </a:p>
        </p:txBody>
      </p:sp>
      <p:sp>
        <p:nvSpPr>
          <p:cNvPr id="10" name="Text Placeholder 8"/>
          <p:cNvSpPr>
            <a:spLocks noGrp="1"/>
          </p:cNvSpPr>
          <p:nvPr>
            <p:ph type="body" sz="quarter" idx="16" hasCustomPrompt="1"/>
          </p:nvPr>
        </p:nvSpPr>
        <p:spPr>
          <a:xfrm>
            <a:off x="1193800" y="1189039"/>
            <a:ext cx="10388600" cy="307777"/>
          </a:xfrm>
          <a:prstGeom prst="rect">
            <a:avLst/>
          </a:prstGeo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Subtitle</a:t>
            </a:r>
            <a:endParaRPr lang="en-US" dirty="0"/>
          </a:p>
        </p:txBody>
      </p:sp>
      <p:sp>
        <p:nvSpPr>
          <p:cNvPr id="12" name="Text Placeholder 4"/>
          <p:cNvSpPr>
            <a:spLocks noGrp="1"/>
          </p:cNvSpPr>
          <p:nvPr>
            <p:ph type="body" sz="quarter" idx="11"/>
          </p:nvPr>
        </p:nvSpPr>
        <p:spPr>
          <a:xfrm>
            <a:off x="1206501" y="1931988"/>
            <a:ext cx="4965700" cy="4240212"/>
          </a:xfrm>
          <a:prstGeom prst="rect">
            <a:avLst/>
          </a:prstGeom>
        </p:spPr>
        <p:txBody>
          <a:bodyPr>
            <a:noAutofit/>
          </a:bodyPr>
          <a:lstStyle>
            <a:lvl1pPr marL="233363" indent="-233363">
              <a:buClr>
                <a:srgbClr val="00A9E0"/>
              </a:buClr>
              <a:defRPr>
                <a:solidFill>
                  <a:srgbClr val="000000"/>
                </a:solidFill>
              </a:defRPr>
            </a:lvl1pPr>
            <a:lvl2pPr>
              <a:defRPr>
                <a:solidFill>
                  <a:srgbClr val="000000"/>
                </a:solidFill>
              </a:defRPr>
            </a:lvl2pPr>
            <a:lvl3pPr>
              <a:buFont typeface="Arial" pitchFamily="34" charset="0"/>
              <a:buChar cha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4"/>
          <p:cNvSpPr>
            <a:spLocks noGrp="1"/>
          </p:cNvSpPr>
          <p:nvPr>
            <p:ph type="body" sz="quarter" idx="17"/>
          </p:nvPr>
        </p:nvSpPr>
        <p:spPr>
          <a:xfrm>
            <a:off x="1206502" y="1496816"/>
            <a:ext cx="4965697" cy="435173"/>
          </a:xfrm>
          <a:prstGeom prst="rect">
            <a:avLst/>
          </a:prstGeom>
        </p:spPr>
        <p:txBody>
          <a:bodyPr anchor="b">
            <a:noAutofit/>
          </a:bodyPr>
          <a:lstStyle>
            <a:lvl1pPr marL="233363" indent="-233363">
              <a:buClr>
                <a:srgbClr val="00A9E0"/>
              </a:buClr>
              <a:buFontTx/>
              <a:buNone/>
              <a:defRPr b="1"/>
            </a:lvl1pPr>
          </a:lstStyle>
          <a:p>
            <a:pPr lvl="0"/>
            <a:r>
              <a:rPr lang="en-US" smtClean="0"/>
              <a:t>Click to edit Master text styles</a:t>
            </a:r>
          </a:p>
        </p:txBody>
      </p:sp>
      <p:sp>
        <p:nvSpPr>
          <p:cNvPr id="19" name="Content Placeholder 5"/>
          <p:cNvSpPr txBox="1">
            <a:spLocks/>
          </p:cNvSpPr>
          <p:nvPr/>
        </p:nvSpPr>
        <p:spPr>
          <a:xfrm>
            <a:off x="-1782234" y="1052736"/>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Sub-Title Top Guide 6.22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0" name="Content Placeholder 5"/>
          <p:cNvSpPr txBox="1">
            <a:spLocks/>
          </p:cNvSpPr>
          <p:nvPr/>
        </p:nvSpPr>
        <p:spPr>
          <a:xfrm>
            <a:off x="-1782234" y="1374047"/>
            <a:ext cx="1677787" cy="266254"/>
          </a:xfrm>
          <a:prstGeom prst="homePlate">
            <a:avLst>
              <a:gd name="adj" fmla="val 13789"/>
            </a:avLst>
          </a:prstGeom>
          <a:solidFill>
            <a:schemeClr val="bg2"/>
          </a:solidFill>
        </p:spPr>
        <p:txBody>
          <a:bodyPr lIns="36000" r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Chart-Title Top Guide 5.35</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1" name="Content Placeholder 5"/>
          <p:cNvSpPr txBox="1">
            <a:spLocks/>
          </p:cNvSpPr>
          <p:nvPr/>
        </p:nvSpPr>
        <p:spPr>
          <a:xfrm>
            <a:off x="-1782234" y="1801323"/>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Top Guide 4.16</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2" name="Content Placeholder 5"/>
          <p:cNvSpPr txBox="1">
            <a:spLocks/>
          </p:cNvSpPr>
          <p:nvPr/>
        </p:nvSpPr>
        <p:spPr>
          <a:xfrm>
            <a:off x="-1782234" y="6104160"/>
            <a:ext cx="1677787" cy="266254"/>
          </a:xfrm>
          <a:prstGeom prst="homePlate">
            <a:avLst>
              <a:gd name="adj" fmla="val 13789"/>
            </a:avLst>
          </a:prstGeom>
          <a:solidFill>
            <a:schemeClr val="bg2"/>
          </a:solidFill>
        </p:spPr>
        <p:txBody>
          <a:bodyPr lIns="36000" rIns="0" anchor="ctr">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Body Bottom Guide 7.80</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Content Placeholder 5"/>
          <p:cNvSpPr txBox="1">
            <a:spLocks/>
          </p:cNvSpPr>
          <p:nvPr/>
        </p:nvSpPr>
        <p:spPr>
          <a:xfrm rot="16200000">
            <a:off x="371127" y="6849144"/>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Left </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4" name="Content Placeholder 5"/>
          <p:cNvSpPr txBox="1">
            <a:spLocks/>
          </p:cNvSpPr>
          <p:nvPr/>
        </p:nvSpPr>
        <p:spPr>
          <a:xfrm rot="16200000">
            <a:off x="11333343" y="6849146"/>
            <a:ext cx="476947" cy="603648"/>
          </a:xfrm>
          <a:prstGeom prst="homePlate">
            <a:avLst>
              <a:gd name="adj" fmla="val 13789"/>
            </a:avLst>
          </a:prstGeom>
          <a:solidFill>
            <a:schemeClr val="bg2"/>
          </a:solidFill>
        </p:spPr>
        <p:txBody>
          <a:bodyPr vert="vert" lIns="0" tIns="0" rIns="0" bIns="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Right</a:t>
            </a:r>
            <a:br>
              <a:rPr kumimoji="0" lang="en-US" sz="700" b="0" i="0" u="none" strike="noStrike" kern="1200" cap="none" spc="0" normalizeH="0" baseline="0" noProof="0" dirty="0" smtClean="0">
                <a:ln>
                  <a:noFill/>
                </a:ln>
                <a:solidFill>
                  <a:schemeClr val="tx1"/>
                </a:solidFill>
                <a:effectLst/>
                <a:uLnTx/>
                <a:uFillTx/>
                <a:latin typeface="+mn-lt"/>
                <a:ea typeface="+mn-ea"/>
                <a:cs typeface="+mn-cs"/>
              </a:rPr>
            </a:br>
            <a:r>
              <a:rPr kumimoji="0" lang="en-US" sz="700" b="0" i="0" u="none" strike="noStrike" kern="1200" cap="none" spc="0" normalizeH="0" baseline="0" noProof="0" dirty="0" smtClean="0">
                <a:ln>
                  <a:noFill/>
                </a:ln>
                <a:solidFill>
                  <a:schemeClr val="tx1"/>
                </a:solidFill>
                <a:effectLst/>
                <a:uLnTx/>
                <a:uFillTx/>
                <a:latin typeface="+mn-lt"/>
                <a:ea typeface="+mn-ea"/>
                <a:cs typeface="+mn-cs"/>
              </a:rPr>
              <a:t>guide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11.42</a:t>
            </a:r>
            <a:endParaRPr kumimoji="0" lang="en-US" sz="7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Text Placeholder 4"/>
          <p:cNvSpPr>
            <a:spLocks noGrp="1"/>
          </p:cNvSpPr>
          <p:nvPr>
            <p:ph type="body" sz="quarter" idx="18"/>
          </p:nvPr>
        </p:nvSpPr>
        <p:spPr>
          <a:xfrm>
            <a:off x="6604001" y="1931989"/>
            <a:ext cx="4965700" cy="4240212"/>
          </a:xfrm>
          <a:prstGeom prst="rect">
            <a:avLst/>
          </a:prstGeom>
        </p:spPr>
        <p:txBody>
          <a:bodyPr>
            <a:noAutofit/>
          </a:bodyPr>
          <a:lstStyle>
            <a:lvl1pPr marL="233363" indent="-233363">
              <a:buClr>
                <a:srgbClr val="00A9E0"/>
              </a:buClr>
              <a:defRPr>
                <a:solidFill>
                  <a:srgbClr val="000000"/>
                </a:solidFill>
              </a:defRPr>
            </a:lvl1pPr>
            <a:lvl2pPr>
              <a:defRPr>
                <a:solidFill>
                  <a:srgbClr val="000000"/>
                </a:solidFill>
              </a:defRPr>
            </a:lvl2pPr>
            <a:lvl3pPr>
              <a:buFont typeface="Arial" pitchFamily="34" charset="0"/>
              <a:buChar cha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7" name="Text Placeholder 4"/>
          <p:cNvSpPr>
            <a:spLocks noGrp="1"/>
          </p:cNvSpPr>
          <p:nvPr>
            <p:ph type="body" sz="quarter" idx="19"/>
          </p:nvPr>
        </p:nvSpPr>
        <p:spPr>
          <a:xfrm>
            <a:off x="6604002" y="1496816"/>
            <a:ext cx="4965697" cy="435173"/>
          </a:xfrm>
          <a:prstGeom prst="rect">
            <a:avLst/>
          </a:prstGeom>
        </p:spPr>
        <p:txBody>
          <a:bodyPr anchor="b">
            <a:noAutofit/>
          </a:bodyPr>
          <a:lstStyle>
            <a:lvl1pPr marL="233363" indent="-233363">
              <a:buClr>
                <a:srgbClr val="00A9E0"/>
              </a:buClr>
              <a:buFontTx/>
              <a:buNone/>
              <a:defRPr b="1"/>
            </a:lvl1pPr>
          </a:lstStyle>
          <a:p>
            <a:pPr lvl="0"/>
            <a:r>
              <a:rPr lang="en-US" smtClean="0"/>
              <a:t>Click to edit Master text styles</a:t>
            </a:r>
          </a:p>
        </p:txBody>
      </p:sp>
      <p:sp>
        <p:nvSpPr>
          <p:cNvPr id="26" name="Text Placeholder 6"/>
          <p:cNvSpPr>
            <a:spLocks noGrp="1"/>
          </p:cNvSpPr>
          <p:nvPr>
            <p:ph type="body" sz="quarter" idx="13" hasCustomPrompt="1"/>
          </p:nvPr>
        </p:nvSpPr>
        <p:spPr>
          <a:xfrm>
            <a:off x="4330700" y="6261104"/>
            <a:ext cx="5810251" cy="431800"/>
          </a:xfrm>
          <a:prstGeom prst="rect">
            <a:avLst/>
          </a:prstGeo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smtClean="0"/>
              <a:t>Add source or notes here</a:t>
            </a:r>
          </a:p>
        </p:txBody>
      </p:sp>
    </p:spTree>
    <p:extLst>
      <p:ext uri="{BB962C8B-B14F-4D97-AF65-F5344CB8AC3E}">
        <p14:creationId xmlns:p14="http://schemas.microsoft.com/office/powerpoint/2010/main" val="61554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and Pictures">
    <p:spTree>
      <p:nvGrpSpPr>
        <p:cNvPr id="1" name=""/>
        <p:cNvGrpSpPr/>
        <p:nvPr/>
      </p:nvGrpSpPr>
      <p:grpSpPr>
        <a:xfrm>
          <a:off x="0" y="0"/>
          <a:ext cx="0" cy="0"/>
          <a:chOff x="0" y="0"/>
          <a:chExt cx="0" cy="0"/>
        </a:xfrm>
      </p:grpSpPr>
      <p:sp>
        <p:nvSpPr>
          <p:cNvPr id="2" name="Title 1"/>
          <p:cNvSpPr>
            <a:spLocks noGrp="1"/>
          </p:cNvSpPr>
          <p:nvPr>
            <p:ph type="title"/>
          </p:nvPr>
        </p:nvSpPr>
        <p:spPr>
          <a:xfrm>
            <a:off x="1206500" y="184742"/>
            <a:ext cx="10972800" cy="558209"/>
          </a:xfrm>
          <a:prstGeom prst="rect">
            <a:avLst/>
          </a:prstGeo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8FA61C56-5096-4341-AC53-586DFDE9997D}" type="slidenum">
              <a:rPr lang="en-US" smtClean="0"/>
              <a:t>‹#›</a:t>
            </a:fld>
            <a:endParaRPr lang="en-US"/>
          </a:p>
        </p:txBody>
      </p:sp>
      <p:sp>
        <p:nvSpPr>
          <p:cNvPr id="5" name="Text Placeholder 4"/>
          <p:cNvSpPr>
            <a:spLocks noGrp="1"/>
          </p:cNvSpPr>
          <p:nvPr>
            <p:ph type="body" sz="quarter" idx="11"/>
          </p:nvPr>
        </p:nvSpPr>
        <p:spPr>
          <a:xfrm>
            <a:off x="1206501" y="1665289"/>
            <a:ext cx="5230284" cy="4497387"/>
          </a:xfrm>
          <a:prstGeom prst="rect">
            <a:avLst/>
          </a:prstGeom>
        </p:spPr>
        <p:txBody>
          <a:bodyPr/>
          <a:lstStyle>
            <a:lvl1pPr marL="233363" indent="-233363">
              <a:buClr>
                <a:srgbClr val="00A9E0"/>
              </a:buClr>
              <a:defRPr>
                <a:solidFill>
                  <a:srgbClr val="000000"/>
                </a:solidFill>
              </a:defRPr>
            </a:lvl1pPr>
            <a:lvl2pPr>
              <a:defRPr>
                <a:solidFill>
                  <a:srgbClr val="000000"/>
                </a:solidFill>
              </a:defRPr>
            </a:lvl2pPr>
            <a:lvl3pPr>
              <a:buFont typeface="Arial" pitchFamily="34" charset="0"/>
              <a:buChar cha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8" name="Picture Placeholder 7"/>
          <p:cNvSpPr>
            <a:spLocks noGrp="1"/>
          </p:cNvSpPr>
          <p:nvPr>
            <p:ph type="pic" sz="quarter" idx="12"/>
          </p:nvPr>
        </p:nvSpPr>
        <p:spPr>
          <a:xfrm>
            <a:off x="6616700" y="1674814"/>
            <a:ext cx="5130801" cy="4478337"/>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marL="0" indent="0" algn="ctr" defTabSz="914400" rtl="0" eaLnBrk="1" latinLnBrk="0" hangingPunct="1">
              <a:spcBef>
                <a:spcPct val="20000"/>
              </a:spcBef>
              <a:buFont typeface="Arial" pitchFamily="34" charset="0"/>
              <a:buNone/>
              <a:defRPr lang="en-US" sz="1600" kern="1200">
                <a:solidFill>
                  <a:schemeClr val="tx1"/>
                </a:solidFill>
                <a:latin typeface="+mn-lt"/>
                <a:ea typeface="+mn-ea"/>
                <a:cs typeface="+mn-cs"/>
              </a:defRPr>
            </a:lvl1pPr>
          </a:lstStyle>
          <a:p>
            <a:r>
              <a:rPr lang="en-US" smtClean="0"/>
              <a:t>Click icon to add picture</a:t>
            </a:r>
            <a:endParaRPr lang="en-US"/>
          </a:p>
        </p:txBody>
      </p:sp>
      <p:sp>
        <p:nvSpPr>
          <p:cNvPr id="7" name="Text Placeholder 8"/>
          <p:cNvSpPr>
            <a:spLocks noGrp="1"/>
          </p:cNvSpPr>
          <p:nvPr>
            <p:ph type="body" sz="quarter" idx="14" hasCustomPrompt="1"/>
          </p:nvPr>
        </p:nvSpPr>
        <p:spPr>
          <a:xfrm>
            <a:off x="1206500" y="1189039"/>
            <a:ext cx="10972800" cy="307777"/>
          </a:xfrm>
          <a:prstGeom prst="rect">
            <a:avLst/>
          </a:prstGeo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Subtitle</a:t>
            </a:r>
            <a:endParaRPr lang="en-US" dirty="0"/>
          </a:p>
        </p:txBody>
      </p:sp>
      <p:sp>
        <p:nvSpPr>
          <p:cNvPr id="9" name="Content Placeholder 5"/>
          <p:cNvSpPr txBox="1">
            <a:spLocks/>
          </p:cNvSpPr>
          <p:nvPr/>
        </p:nvSpPr>
        <p:spPr>
          <a:xfrm>
            <a:off x="12385525" y="1646069"/>
            <a:ext cx="3401964" cy="4591217"/>
          </a:xfrm>
          <a:prstGeom prst="roundRect">
            <a:avLst/>
          </a:prstGeom>
          <a:solidFill>
            <a:schemeClr val="bg2"/>
          </a:solidFill>
        </p:spPr>
        <p:txBody>
          <a:bodyPr lIns="36000" rIns="3600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Only photos that we have copyright permission can be used in PowerPoint.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3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DO NOT use photos off of Google or any photo sites without legally purchasing the image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3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100" b="0" i="1" u="none" strike="noStrike" kern="1200" cap="none" spc="0" normalizeH="0" baseline="0" noProof="0" dirty="0" smtClean="0">
                <a:ln>
                  <a:noFill/>
                </a:ln>
                <a:solidFill>
                  <a:schemeClr val="tx1"/>
                </a:solidFill>
                <a:effectLst/>
                <a:uLnTx/>
                <a:uFillTx/>
                <a:latin typeface="+mn-lt"/>
                <a:ea typeface="+mn-ea"/>
                <a:cs typeface="+mn-cs"/>
              </a:rPr>
              <a:t>(this comment will not be appear on print-outs nor in slideshow mode)</a:t>
            </a:r>
            <a:endParaRPr kumimoji="0" lang="en-US" sz="1100" b="0" i="1" u="none" strike="noStrike" kern="1200" cap="none" spc="0" normalizeH="0" baseline="0" noProof="0" dirty="0">
              <a:ln>
                <a:noFill/>
              </a:ln>
              <a:solidFill>
                <a:schemeClr val="tx1"/>
              </a:solidFill>
              <a:effectLst/>
              <a:uLnTx/>
              <a:uFillTx/>
              <a:latin typeface="+mn-lt"/>
              <a:ea typeface="+mn-ea"/>
              <a:cs typeface="+mn-cs"/>
            </a:endParaRPr>
          </a:p>
        </p:txBody>
      </p:sp>
      <p:sp>
        <p:nvSpPr>
          <p:cNvPr id="12" name="Text Placeholder 6"/>
          <p:cNvSpPr>
            <a:spLocks noGrp="1"/>
          </p:cNvSpPr>
          <p:nvPr>
            <p:ph type="body" sz="quarter" idx="13" hasCustomPrompt="1"/>
          </p:nvPr>
        </p:nvSpPr>
        <p:spPr>
          <a:xfrm>
            <a:off x="4330700" y="6261104"/>
            <a:ext cx="5810251" cy="431800"/>
          </a:xfrm>
          <a:prstGeom prst="rect">
            <a:avLst/>
          </a:prstGeom>
        </p:spPr>
        <p:txBody>
          <a:bodyPr vert="horz" lIns="91440" tIns="45720" rIns="91440" bIns="45720" rtlCol="0" anchor="b">
            <a:normAutofit/>
          </a:bodyPr>
          <a:lstStyle>
            <a:lvl1pPr marL="0" algn="l" defTabSz="914400" rtl="0" eaLnBrk="1" latinLnBrk="0" hangingPunct="1">
              <a:defRPr lang="en-US" sz="1000" kern="1200" dirty="0" smtClean="0">
                <a:solidFill>
                  <a:schemeClr val="tx1"/>
                </a:solidFill>
                <a:latin typeface="+mn-lt"/>
                <a:ea typeface="+mn-ea"/>
                <a:cs typeface="+mn-cs"/>
              </a:defRPr>
            </a:lvl1pPr>
            <a:lvl2pPr>
              <a:defRPr sz="1200"/>
            </a:lvl2pPr>
            <a:lvl3pPr>
              <a:defRPr sz="1200"/>
            </a:lvl3pPr>
            <a:lvl4pPr>
              <a:defRPr sz="1200"/>
            </a:lvl4pPr>
            <a:lvl5pPr>
              <a:defRPr sz="1200"/>
            </a:lvl5pPr>
          </a:lstStyle>
          <a:p>
            <a:pPr lvl="0"/>
            <a:r>
              <a:rPr lang="en-US" dirty="0" smtClean="0"/>
              <a:t>Add source or notes here</a:t>
            </a:r>
          </a:p>
        </p:txBody>
      </p:sp>
    </p:spTree>
    <p:extLst>
      <p:ext uri="{BB962C8B-B14F-4D97-AF65-F5344CB8AC3E}">
        <p14:creationId xmlns:p14="http://schemas.microsoft.com/office/powerpoint/2010/main" val="45886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199" y="194267"/>
            <a:ext cx="10375900" cy="558209"/>
          </a:xfrm>
          <a:prstGeom prst="rect">
            <a:avLst/>
          </a:prstGeom>
        </p:spPr>
        <p:txBody>
          <a:bodyPr/>
          <a:lstStyle>
            <a:lvl1pPr>
              <a:defRPr/>
            </a:lvl1pPr>
          </a:lstStyle>
          <a:p>
            <a:r>
              <a:rPr lang="en-US" dirty="0" smtClean="0"/>
              <a:t>Bio Slide Sample</a:t>
            </a:r>
            <a:endParaRPr lang="en-US" dirty="0"/>
          </a:p>
        </p:txBody>
      </p:sp>
      <p:sp>
        <p:nvSpPr>
          <p:cNvPr id="3" name="Slide Number Placeholder 2"/>
          <p:cNvSpPr>
            <a:spLocks noGrp="1"/>
          </p:cNvSpPr>
          <p:nvPr>
            <p:ph type="sldNum" sz="quarter" idx="10"/>
          </p:nvPr>
        </p:nvSpPr>
        <p:spPr/>
        <p:txBody>
          <a:bodyPr/>
          <a:lstStyle/>
          <a:p>
            <a:fld id="{8FA61C56-5096-4341-AC53-586DFDE9997D}" type="slidenum">
              <a:rPr lang="en-US" smtClean="0"/>
              <a:t>‹#›</a:t>
            </a:fld>
            <a:endParaRPr lang="en-US"/>
          </a:p>
        </p:txBody>
      </p:sp>
      <p:sp>
        <p:nvSpPr>
          <p:cNvPr id="10" name="Picture Placeholder 9"/>
          <p:cNvSpPr>
            <a:spLocks noGrp="1"/>
          </p:cNvSpPr>
          <p:nvPr>
            <p:ph type="pic" sz="quarter" idx="14" hasCustomPrompt="1"/>
          </p:nvPr>
        </p:nvSpPr>
        <p:spPr>
          <a:xfrm>
            <a:off x="1231901" y="1657350"/>
            <a:ext cx="2414663" cy="2152650"/>
          </a:xfrm>
          <a:prstGeom prst="rect">
            <a:avLst/>
          </a:prstGeom>
          <a:solidFill>
            <a:schemeClr val="bg1"/>
          </a:solidFill>
          <a:effectLst>
            <a:outerShdw blurRad="50800" dist="38100" dir="2700000" algn="tl" rotWithShape="0">
              <a:prstClr val="black">
                <a:alpha val="40000"/>
              </a:prstClr>
            </a:outerShdw>
          </a:effectLst>
        </p:spPr>
        <p:txBody>
          <a:bodyPr vert="horz" lIns="0" tIns="0" rIns="0" bIns="0" rtlCol="0" anchor="ctr">
            <a:noAutofit/>
          </a:bodyPr>
          <a:lstStyle>
            <a:lvl1pPr marL="0" indent="0" algn="ctr" defTabSz="914400" rtl="0" eaLnBrk="1" latinLnBrk="0" hangingPunct="1">
              <a:spcBef>
                <a:spcPct val="20000"/>
              </a:spcBef>
              <a:buFont typeface="Arial" pitchFamily="34" charset="0"/>
              <a:buNone/>
              <a:defRPr lang="en-US" sz="1600" kern="1200" dirty="0">
                <a:solidFill>
                  <a:schemeClr val="tx1"/>
                </a:solidFill>
                <a:latin typeface="+mn-lt"/>
                <a:ea typeface="+mn-ea"/>
                <a:cs typeface="+mn-cs"/>
              </a:defRPr>
            </a:lvl1pPr>
          </a:lstStyle>
          <a:p>
            <a:r>
              <a:rPr lang="en-US" dirty="0" smtClean="0"/>
              <a:t>Insert </a:t>
            </a:r>
            <a:br>
              <a:rPr lang="en-US" dirty="0" smtClean="0"/>
            </a:br>
            <a:r>
              <a:rPr lang="en-US" dirty="0" smtClean="0"/>
              <a:t>Photo </a:t>
            </a:r>
            <a:br>
              <a:rPr lang="en-US" dirty="0" smtClean="0"/>
            </a:br>
            <a:r>
              <a:rPr lang="en-US" dirty="0" smtClean="0"/>
              <a:t>Here</a:t>
            </a:r>
            <a:endParaRPr lang="en-US" dirty="0"/>
          </a:p>
        </p:txBody>
      </p:sp>
      <p:sp>
        <p:nvSpPr>
          <p:cNvPr id="11" name="Text Placeholder 8"/>
          <p:cNvSpPr>
            <a:spLocks noGrp="1"/>
          </p:cNvSpPr>
          <p:nvPr>
            <p:ph type="body" sz="quarter" idx="15" hasCustomPrompt="1"/>
          </p:nvPr>
        </p:nvSpPr>
        <p:spPr>
          <a:xfrm>
            <a:off x="1231901" y="1189039"/>
            <a:ext cx="10412071" cy="307777"/>
          </a:xfrm>
          <a:prstGeom prst="rect">
            <a:avLst/>
          </a:prstGeom>
        </p:spPr>
        <p:txBody>
          <a:bodyPr>
            <a:noAutofit/>
          </a:bodyPr>
          <a:lstStyle>
            <a:lvl1pPr marL="0" marR="0" indent="0" algn="l" defTabSz="914400" rtl="0" eaLnBrk="1" fontAlgn="auto" latinLnBrk="0" hangingPunct="1">
              <a:lnSpc>
                <a:spcPct val="80000"/>
              </a:lnSpc>
              <a:spcBef>
                <a:spcPts val="0"/>
              </a:spcBef>
              <a:spcAft>
                <a:spcPts val="0"/>
              </a:spcAft>
              <a:buClrTx/>
              <a:buSzTx/>
              <a:buFont typeface="Arial" pitchFamily="34" charset="0"/>
              <a:buNone/>
              <a:tabLst/>
              <a:defRPr sz="2000" b="1" i="0" baseline="0">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Name Here</a:t>
            </a:r>
            <a:endParaRPr lang="en-US" dirty="0"/>
          </a:p>
        </p:txBody>
      </p:sp>
      <p:sp>
        <p:nvSpPr>
          <p:cNvPr id="17" name="Text Placeholder 16"/>
          <p:cNvSpPr>
            <a:spLocks noGrp="1"/>
          </p:cNvSpPr>
          <p:nvPr>
            <p:ph type="body" sz="quarter" idx="16" hasCustomPrompt="1"/>
          </p:nvPr>
        </p:nvSpPr>
        <p:spPr>
          <a:xfrm>
            <a:off x="1206500" y="4454394"/>
            <a:ext cx="2474416" cy="1659069"/>
          </a:xfrm>
          <a:prstGeom prst="rect">
            <a:avLst/>
          </a:prstGeom>
        </p:spPr>
        <p:txBody>
          <a:bodyPr/>
          <a:lstStyle>
            <a:lvl1pPr>
              <a:defRPr sz="1300" b="0"/>
            </a:lvl1pPr>
          </a:lstStyle>
          <a:p>
            <a:pPr lvl="0"/>
            <a:r>
              <a:rPr lang="en-US" dirty="0" smtClean="0"/>
              <a:t>Name</a:t>
            </a:r>
            <a:br>
              <a:rPr lang="en-US" dirty="0" smtClean="0"/>
            </a:br>
            <a:r>
              <a:rPr lang="en-US" dirty="0" smtClean="0"/>
              <a:t>Title</a:t>
            </a:r>
            <a:br>
              <a:rPr lang="en-US" dirty="0" smtClean="0"/>
            </a:br>
            <a:r>
              <a:rPr lang="en-US" dirty="0" smtClean="0"/>
              <a:t/>
            </a:r>
            <a:br>
              <a:rPr lang="en-US" dirty="0" smtClean="0"/>
            </a:br>
            <a:r>
              <a:rPr lang="en-US" dirty="0" smtClean="0"/>
              <a:t>Phone </a:t>
            </a:r>
            <a:br>
              <a:rPr lang="en-US" dirty="0" smtClean="0"/>
            </a:br>
            <a:r>
              <a:rPr lang="en-US" dirty="0" smtClean="0"/>
              <a:t>Email </a:t>
            </a:r>
            <a:br>
              <a:rPr lang="en-US" dirty="0" smtClean="0"/>
            </a:br>
            <a:r>
              <a:rPr lang="en-US" dirty="0" smtClean="0"/>
              <a:t>City, State</a:t>
            </a:r>
            <a:endParaRPr lang="en-US" dirty="0"/>
          </a:p>
        </p:txBody>
      </p:sp>
      <p:sp>
        <p:nvSpPr>
          <p:cNvPr id="18" name="Content Placeholder 5"/>
          <p:cNvSpPr txBox="1">
            <a:spLocks/>
          </p:cNvSpPr>
          <p:nvPr/>
        </p:nvSpPr>
        <p:spPr>
          <a:xfrm>
            <a:off x="-3722309" y="4203552"/>
            <a:ext cx="3401964" cy="1965822"/>
          </a:xfrm>
          <a:prstGeom prst="homePlate">
            <a:avLst>
              <a:gd name="adj" fmla="val 13789"/>
            </a:avLst>
          </a:prstGeom>
          <a:solidFill>
            <a:schemeClr val="bg2"/>
          </a:solidFill>
        </p:spPr>
        <p:txBody>
          <a:bodyPr lIns="144000" rIns="36000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1: Name (bold)</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2:  Title (bold)</a:t>
            </a:r>
            <a:br>
              <a:rPr kumimoji="0" lang="en-US" sz="1300" b="0" i="0" u="none" strike="noStrike" kern="1200" cap="none" spc="0" normalizeH="0" baseline="0" noProof="0" dirty="0" smtClean="0">
                <a:ln>
                  <a:noFill/>
                </a:ln>
                <a:solidFill>
                  <a:schemeClr val="tx1"/>
                </a:solidFill>
                <a:effectLst/>
                <a:uLnTx/>
                <a:uFillTx/>
                <a:latin typeface="+mn-lt"/>
                <a:ea typeface="+mn-ea"/>
                <a:cs typeface="+mn-cs"/>
              </a:rPr>
            </a:b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3:  (blank)</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4: Phone number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5: Email address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Line 6: City, State</a:t>
            </a:r>
          </a:p>
        </p:txBody>
      </p:sp>
      <p:sp>
        <p:nvSpPr>
          <p:cNvPr id="19" name="Content Placeholder 5"/>
          <p:cNvSpPr txBox="1">
            <a:spLocks/>
          </p:cNvSpPr>
          <p:nvPr/>
        </p:nvSpPr>
        <p:spPr>
          <a:xfrm>
            <a:off x="-3722309" y="1812842"/>
            <a:ext cx="3401964" cy="1638466"/>
          </a:xfrm>
          <a:prstGeom prst="homePlate">
            <a:avLst>
              <a:gd name="adj" fmla="val 13789"/>
            </a:avLst>
          </a:prstGeom>
          <a:solidFill>
            <a:schemeClr val="bg2"/>
          </a:solidFill>
        </p:spPr>
        <p:txBody>
          <a:bodyPr lIns="144000" rIns="360000" anchor="ct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Please include a black &amp; white picture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height = 230px</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300" b="0" i="0" u="none" strike="noStrike" kern="1200" cap="none" spc="0" normalizeH="0" baseline="0" noProof="0" dirty="0" smtClean="0">
                <a:ln>
                  <a:noFill/>
                </a:ln>
                <a:solidFill>
                  <a:schemeClr val="tx1"/>
                </a:solidFill>
                <a:effectLst/>
                <a:uLnTx/>
                <a:uFillTx/>
                <a:latin typeface="+mn-lt"/>
                <a:ea typeface="+mn-ea"/>
                <a:cs typeface="+mn-cs"/>
              </a:rPr>
              <a:t>width = 200px</a:t>
            </a:r>
          </a:p>
        </p:txBody>
      </p:sp>
      <p:sp>
        <p:nvSpPr>
          <p:cNvPr id="20" name="Text Placeholder 4"/>
          <p:cNvSpPr>
            <a:spLocks noGrp="1"/>
          </p:cNvSpPr>
          <p:nvPr>
            <p:ph type="body" sz="quarter" idx="11" hasCustomPrompt="1"/>
          </p:nvPr>
        </p:nvSpPr>
        <p:spPr>
          <a:xfrm>
            <a:off x="4030003" y="1665288"/>
            <a:ext cx="7742899" cy="261461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lvl1pPr>
          </a:lstStyle>
          <a:p>
            <a:pPr lvl="0"/>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Insert your bio here</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smtClean="0"/>
          </a:p>
        </p:txBody>
      </p:sp>
      <p:sp>
        <p:nvSpPr>
          <p:cNvPr id="24" name="Text Placeholder 4"/>
          <p:cNvSpPr>
            <a:spLocks noGrp="1"/>
          </p:cNvSpPr>
          <p:nvPr>
            <p:ph type="body" sz="quarter" idx="20" hasCustomPrompt="1"/>
          </p:nvPr>
        </p:nvSpPr>
        <p:spPr>
          <a:xfrm>
            <a:off x="3860799" y="4769512"/>
            <a:ext cx="2476500" cy="1343950"/>
          </a:xfrm>
          <a:prstGeom prst="rect">
            <a:avLst/>
          </a:prstGeom>
        </p:spPr>
        <p:txBody>
          <a:bodyPr/>
          <a:lstStyle>
            <a:lvl1pPr marL="177800" marR="0" indent="-177800" algn="l" defTabSz="914400" rtl="0" eaLnBrk="1" fontAlgn="auto" latinLnBrk="0" hangingPunct="1">
              <a:lnSpc>
                <a:spcPct val="100000"/>
              </a:lnSpc>
              <a:spcBef>
                <a:spcPct val="20000"/>
              </a:spcBef>
              <a:spcAft>
                <a:spcPts val="0"/>
              </a:spcAft>
              <a:buClrTx/>
              <a:buSzTx/>
              <a:buFont typeface="Arial" pitchFamily="34" charset="0"/>
              <a:buChar char="•"/>
              <a:tabLst/>
              <a:defRPr sz="1300"/>
            </a:lvl1pPr>
            <a:lvl2pPr marL="276225" indent="-276225">
              <a:buFont typeface="Arial" pitchFamily="34" charset="0"/>
              <a:buChar char="•"/>
              <a:defRPr/>
            </a:lvl2pPr>
          </a:lstStyle>
          <a:p>
            <a:pPr lvl="0"/>
            <a:r>
              <a:rPr lang="en-US" dirty="0" smtClean="0"/>
              <a:t>List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List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List</a:t>
            </a:r>
          </a:p>
        </p:txBody>
      </p:sp>
      <p:sp>
        <p:nvSpPr>
          <p:cNvPr id="25" name="Text Placeholder 4"/>
          <p:cNvSpPr>
            <a:spLocks noGrp="1"/>
          </p:cNvSpPr>
          <p:nvPr>
            <p:ph type="body" sz="quarter" idx="21" hasCustomPrompt="1"/>
          </p:nvPr>
        </p:nvSpPr>
        <p:spPr>
          <a:xfrm>
            <a:off x="6464301" y="4769512"/>
            <a:ext cx="2476500" cy="1343950"/>
          </a:xfrm>
          <a:prstGeom prst="rect">
            <a:avLst/>
          </a:prstGeom>
        </p:spPr>
        <p:txBody>
          <a:bodyPr/>
          <a:lstStyle>
            <a:lvl1pPr marL="177800" marR="0" indent="-177800" algn="l" defTabSz="914400" rtl="0" eaLnBrk="1" fontAlgn="auto" latinLnBrk="0" hangingPunct="1">
              <a:lnSpc>
                <a:spcPct val="100000"/>
              </a:lnSpc>
              <a:spcBef>
                <a:spcPct val="20000"/>
              </a:spcBef>
              <a:spcAft>
                <a:spcPts val="0"/>
              </a:spcAft>
              <a:buClrTx/>
              <a:buSzTx/>
              <a:buFont typeface="Arial" pitchFamily="34" charset="0"/>
              <a:buChar char="•"/>
              <a:tabLst/>
              <a:defRPr sz="1300"/>
            </a:lvl1pPr>
            <a:lvl2pPr marL="276225" indent="-276225">
              <a:buFont typeface="Arial" pitchFamily="34" charset="0"/>
              <a:buNone/>
              <a:defRPr/>
            </a:lvl2pPr>
          </a:lstStyle>
          <a:p>
            <a:pPr lvl="0"/>
            <a:r>
              <a:rPr lang="en-US" dirty="0" smtClean="0"/>
              <a:t>List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List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List</a:t>
            </a:r>
          </a:p>
        </p:txBody>
      </p:sp>
      <p:sp>
        <p:nvSpPr>
          <p:cNvPr id="26" name="Text Placeholder 4"/>
          <p:cNvSpPr>
            <a:spLocks noGrp="1"/>
          </p:cNvSpPr>
          <p:nvPr>
            <p:ph type="body" sz="quarter" idx="22" hasCustomPrompt="1"/>
          </p:nvPr>
        </p:nvSpPr>
        <p:spPr>
          <a:xfrm>
            <a:off x="9067801" y="4769512"/>
            <a:ext cx="2476500" cy="1343950"/>
          </a:xfrm>
          <a:prstGeom prst="rect">
            <a:avLst/>
          </a:prstGeom>
        </p:spPr>
        <p:txBody>
          <a:bodyPr/>
          <a:lstStyle>
            <a:lvl1pPr marL="177800" marR="0" indent="-177800" algn="l" defTabSz="914400" rtl="0" eaLnBrk="1" fontAlgn="auto" latinLnBrk="0" hangingPunct="1">
              <a:lnSpc>
                <a:spcPct val="100000"/>
              </a:lnSpc>
              <a:spcBef>
                <a:spcPct val="20000"/>
              </a:spcBef>
              <a:spcAft>
                <a:spcPts val="0"/>
              </a:spcAft>
              <a:buClrTx/>
              <a:buSzTx/>
              <a:buFont typeface="Arial" pitchFamily="34" charset="0"/>
              <a:buChar char="•"/>
              <a:tabLst/>
              <a:defRPr sz="1300"/>
            </a:lvl1pPr>
            <a:lvl2pPr marL="276225" indent="-276225">
              <a:buFont typeface="Arial" pitchFamily="34" charset="0"/>
              <a:buNone/>
              <a:defRPr/>
            </a:lvl2pPr>
          </a:lstStyle>
          <a:p>
            <a:pPr lvl="0"/>
            <a:r>
              <a:rPr lang="en-US" dirty="0" smtClean="0"/>
              <a:t>List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List</a:t>
            </a:r>
          </a:p>
          <a:p>
            <a:pPr marL="177800" marR="0" lvl="0" indent="-1778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List</a:t>
            </a:r>
          </a:p>
        </p:txBody>
      </p:sp>
      <p:sp>
        <p:nvSpPr>
          <p:cNvPr id="27" name="TextBox 26"/>
          <p:cNvSpPr txBox="1"/>
          <p:nvPr/>
        </p:nvSpPr>
        <p:spPr>
          <a:xfrm>
            <a:off x="3860801" y="4473444"/>
            <a:ext cx="2476500" cy="288000"/>
          </a:xfrm>
          <a:prstGeom prst="rect">
            <a:avLst/>
          </a:prstGeom>
        </p:spPr>
        <p:txBody>
          <a:bodyPr vert="horz" lIns="0" tIns="0" rIns="0" bIns="0" rtlCol="0">
            <a:noAutofit/>
          </a:bodyPr>
          <a:lstStyle/>
          <a:p>
            <a:pPr marL="276225" lvl="1" indent="-276225" algn="l" defTabSz="914400" rtl="0" eaLnBrk="1" latinLnBrk="0" hangingPunct="1">
              <a:spcBef>
                <a:spcPct val="20000"/>
              </a:spcBef>
              <a:buFont typeface="Arial" pitchFamily="34" charset="0"/>
              <a:buNone/>
            </a:pPr>
            <a:r>
              <a:rPr lang="en-US" sz="1300" b="1" kern="1200" dirty="0" smtClean="0">
                <a:solidFill>
                  <a:schemeClr val="tx1"/>
                </a:solidFill>
                <a:latin typeface="+mn-lt"/>
                <a:ea typeface="+mn-ea"/>
                <a:cs typeface="+mn-cs"/>
              </a:rPr>
              <a:t>Practice</a:t>
            </a:r>
          </a:p>
        </p:txBody>
      </p:sp>
      <p:sp>
        <p:nvSpPr>
          <p:cNvPr id="28" name="TextBox 27"/>
          <p:cNvSpPr txBox="1"/>
          <p:nvPr/>
        </p:nvSpPr>
        <p:spPr>
          <a:xfrm>
            <a:off x="6464301" y="4473444"/>
            <a:ext cx="2476500" cy="288000"/>
          </a:xfrm>
          <a:prstGeom prst="rect">
            <a:avLst/>
          </a:prstGeom>
        </p:spPr>
        <p:txBody>
          <a:bodyPr vert="horz" lIns="0" tIns="0" rIns="0" bIns="0" rtlCol="0">
            <a:noAutofit/>
          </a:bodyPr>
          <a:lstStyle/>
          <a:p>
            <a:pPr marL="276225" lvl="1" indent="-276225" algn="l" defTabSz="914400" rtl="0" eaLnBrk="1" latinLnBrk="0" hangingPunct="1">
              <a:spcBef>
                <a:spcPct val="20000"/>
              </a:spcBef>
              <a:buFont typeface="Arial" pitchFamily="34" charset="0"/>
              <a:buNone/>
            </a:pPr>
            <a:r>
              <a:rPr lang="en-US" sz="1300" b="1" kern="1200" dirty="0" smtClean="0">
                <a:solidFill>
                  <a:schemeClr val="tx1"/>
                </a:solidFill>
                <a:latin typeface="+mn-lt"/>
                <a:ea typeface="+mn-ea"/>
                <a:cs typeface="+mn-cs"/>
              </a:rPr>
              <a:t>Education</a:t>
            </a:r>
          </a:p>
        </p:txBody>
      </p:sp>
      <p:sp>
        <p:nvSpPr>
          <p:cNvPr id="29" name="TextBox 28"/>
          <p:cNvSpPr txBox="1"/>
          <p:nvPr/>
        </p:nvSpPr>
        <p:spPr>
          <a:xfrm>
            <a:off x="9067801" y="4473444"/>
            <a:ext cx="2476500" cy="288000"/>
          </a:xfrm>
          <a:prstGeom prst="rect">
            <a:avLst/>
          </a:prstGeom>
        </p:spPr>
        <p:txBody>
          <a:bodyPr vert="horz" lIns="0" tIns="0" rIns="0" bIns="0" rtlCol="0">
            <a:noAutofit/>
          </a:bodyPr>
          <a:lstStyle/>
          <a:p>
            <a:pPr marL="276225" lvl="1" indent="-276225" algn="l" defTabSz="914400" rtl="0" eaLnBrk="1" latinLnBrk="0" hangingPunct="1">
              <a:spcBef>
                <a:spcPct val="20000"/>
              </a:spcBef>
              <a:buFont typeface="Arial" pitchFamily="34" charset="0"/>
              <a:buNone/>
            </a:pPr>
            <a:r>
              <a:rPr lang="en-US" sz="1300" b="1" kern="1200" dirty="0" smtClean="0">
                <a:solidFill>
                  <a:schemeClr val="tx1"/>
                </a:solidFill>
                <a:latin typeface="+mn-lt"/>
                <a:ea typeface="+mn-ea"/>
                <a:cs typeface="+mn-cs"/>
              </a:rPr>
              <a:t>Bar Admission</a:t>
            </a:r>
          </a:p>
        </p:txBody>
      </p:sp>
      <p:cxnSp>
        <p:nvCxnSpPr>
          <p:cNvPr id="21" name="Straight Connector 20"/>
          <p:cNvCxnSpPr/>
          <p:nvPr/>
        </p:nvCxnSpPr>
        <p:spPr>
          <a:xfrm rot="5400000" flipH="1" flipV="1">
            <a:off x="5535087" y="5246691"/>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8138588" y="5246692"/>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flipH="1" flipV="1">
            <a:off x="2922993" y="5246691"/>
            <a:ext cx="1731427" cy="21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1206501" y="4391025"/>
            <a:ext cx="10553703" cy="1552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64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estions Slide">
    <p:spTree>
      <p:nvGrpSpPr>
        <p:cNvPr id="1" name=""/>
        <p:cNvGrpSpPr/>
        <p:nvPr/>
      </p:nvGrpSpPr>
      <p:grpSpPr>
        <a:xfrm>
          <a:off x="0" y="0"/>
          <a:ext cx="0" cy="0"/>
          <a:chOff x="0" y="0"/>
          <a:chExt cx="0" cy="0"/>
        </a:xfrm>
      </p:grpSpPr>
      <p:graphicFrame>
        <p:nvGraphicFramePr>
          <p:cNvPr id="13" name="Object 12" hidden="1"/>
          <p:cNvGraphicFramePr>
            <a:graphicFrameLocks/>
          </p:cNvGraphicFramePr>
          <p:nvPr>
            <p:custDataLst>
              <p:tags r:id="rId2"/>
            </p:custData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spid="_x0000_s2104" name="think-cell Slide" r:id="rId4" imgW="0" imgH="0" progId="">
                  <p:embed/>
                </p:oleObj>
              </mc:Choice>
              <mc:Fallback>
                <p:oleObj name="think-cell Slide" r:id="rId4"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1092199" y="3133725"/>
            <a:ext cx="7048500" cy="914400"/>
          </a:xfrm>
        </p:spPr>
        <p:txBody>
          <a:bodyPr>
            <a:normAutofit/>
          </a:bodyPr>
          <a:lstStyle>
            <a:lvl1pPr>
              <a:defRPr kumimoji="0" lang="en-US" sz="3000" b="1" i="0" u="none" strike="noStrike" kern="1200" cap="none" spc="0" normalizeH="0" baseline="0" noProof="0" dirty="0" smtClean="0">
                <a:ln>
                  <a:noFill/>
                </a:ln>
                <a:solidFill>
                  <a:srgbClr val="002776"/>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Questions?</a:t>
            </a:r>
            <a:endParaRPr lang="en-US" dirty="0"/>
          </a:p>
        </p:txBody>
      </p:sp>
    </p:spTree>
    <p:extLst>
      <p:ext uri="{BB962C8B-B14F-4D97-AF65-F5344CB8AC3E}">
        <p14:creationId xmlns:p14="http://schemas.microsoft.com/office/powerpoint/2010/main" val="22983714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PowerPoint-Background_Template-3.14-INSIDESLIDE-header.jpg"/>
          <p:cNvPicPr>
            <a:picLocks noChangeAspect="1"/>
          </p:cNvPicPr>
          <p:nvPr/>
        </p:nvPicPr>
        <p:blipFill>
          <a:blip r:embed="rId18" cstate="print"/>
          <a:stretch>
            <a:fillRect/>
          </a:stretch>
        </p:blipFill>
        <p:spPr>
          <a:xfrm>
            <a:off x="0" y="0"/>
            <a:ext cx="12192000" cy="6858000"/>
          </a:xfrm>
          <a:prstGeom prst="rect">
            <a:avLst/>
          </a:prstGeom>
        </p:spPr>
      </p:pic>
      <p:sp>
        <p:nvSpPr>
          <p:cNvPr id="6" name="Slide Number Placeholder 5"/>
          <p:cNvSpPr>
            <a:spLocks noGrp="1"/>
          </p:cNvSpPr>
          <p:nvPr>
            <p:ph type="sldNum" sz="quarter" idx="4"/>
          </p:nvPr>
        </p:nvSpPr>
        <p:spPr>
          <a:xfrm>
            <a:off x="10292316" y="6446670"/>
            <a:ext cx="1275269" cy="246063"/>
          </a:xfrm>
          <a:prstGeom prst="rect">
            <a:avLst/>
          </a:prstGeom>
          <a:solidFill>
            <a:schemeClr val="bg1"/>
          </a:solidFill>
        </p:spPr>
        <p:txBody>
          <a:bodyPr vert="horz" lIns="91440" tIns="45720" rIns="91440" bIns="45720" rtlCol="0" anchor="b"/>
          <a:lstStyle>
            <a:lvl1pPr algn="r">
              <a:defRPr sz="1200">
                <a:solidFill>
                  <a:srgbClr val="00A9E0"/>
                </a:solidFill>
              </a:defRPr>
            </a:lvl1pPr>
          </a:lstStyle>
          <a:p>
            <a:fld id="{8FA61C56-5096-4341-AC53-586DFDE9997D}" type="slidenum">
              <a:rPr lang="en-US" smtClean="0"/>
              <a:t>‹#›</a:t>
            </a:fld>
            <a:endParaRPr lang="en-US"/>
          </a:p>
        </p:txBody>
      </p:sp>
      <p:sp>
        <p:nvSpPr>
          <p:cNvPr id="14" name="Title Placeholder 13"/>
          <p:cNvSpPr>
            <a:spLocks noGrp="1"/>
          </p:cNvSpPr>
          <p:nvPr>
            <p:ph type="title"/>
          </p:nvPr>
        </p:nvSpPr>
        <p:spPr>
          <a:xfrm>
            <a:off x="1181099" y="190500"/>
            <a:ext cx="10782300" cy="54864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15" name="Text Placeholder 14"/>
          <p:cNvSpPr>
            <a:spLocks noGrp="1"/>
          </p:cNvSpPr>
          <p:nvPr>
            <p:ph type="body" idx="1"/>
          </p:nvPr>
        </p:nvSpPr>
        <p:spPr>
          <a:xfrm>
            <a:off x="1143000" y="1181100"/>
            <a:ext cx="10439400" cy="494506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3"/>
            <a:r>
              <a:rPr lang="en-US" dirty="0" smtClean="0"/>
              <a:t>Third level</a:t>
            </a:r>
          </a:p>
          <a:p>
            <a:pPr lvl="4"/>
            <a:r>
              <a:rPr lang="en-US" dirty="0" smtClean="0"/>
              <a:t>Fourth level</a:t>
            </a:r>
          </a:p>
        </p:txBody>
      </p:sp>
      <p:sp>
        <p:nvSpPr>
          <p:cNvPr id="17" name="Footer Placeholder 16"/>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buFont typeface="Arial" pitchFamily="34" charset="0"/>
              <a:buChar char="»"/>
              <a:defRPr sz="1000">
                <a:solidFill>
                  <a:srgbClr val="002776"/>
                </a:solidFill>
              </a:defRPr>
            </a:lvl1pPr>
          </a:lstStyle>
          <a:p>
            <a:endParaRPr lang="en-US"/>
          </a:p>
        </p:txBody>
      </p:sp>
    </p:spTree>
    <p:extLst>
      <p:ext uri="{BB962C8B-B14F-4D97-AF65-F5344CB8AC3E}">
        <p14:creationId xmlns:p14="http://schemas.microsoft.com/office/powerpoint/2010/main" val="2926815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lvl1pPr algn="l" defTabSz="914400" rtl="0" eaLnBrk="1" latinLnBrk="0" hangingPunct="1">
        <a:spcBef>
          <a:spcPct val="0"/>
        </a:spcBef>
        <a:buNone/>
        <a:defRPr sz="2700" b="1" kern="1200" baseline="0">
          <a:solidFill>
            <a:schemeClr val="bg1"/>
          </a:solidFill>
          <a:latin typeface="+mj-lt"/>
          <a:ea typeface="+mj-ea"/>
          <a:cs typeface="+mj-cs"/>
        </a:defRPr>
      </a:lvl1pPr>
    </p:titleStyle>
    <p:bodyStyle>
      <a:lvl1pPr marL="228600" indent="-228600" algn="l" defTabSz="914400" rtl="0" eaLnBrk="1" latinLnBrk="0" hangingPunct="1">
        <a:spcBef>
          <a:spcPts val="300"/>
        </a:spcBef>
        <a:spcAft>
          <a:spcPts val="300"/>
        </a:spcAft>
        <a:buClr>
          <a:srgbClr val="00A9E0"/>
        </a:buClr>
        <a:buFont typeface="Arial" pitchFamily="34" charset="0"/>
        <a:buChar char="»"/>
        <a:defRPr sz="1800" kern="1200">
          <a:solidFill>
            <a:srgbClr val="000000"/>
          </a:solidFill>
          <a:latin typeface="+mn-lt"/>
          <a:ea typeface="+mn-ea"/>
          <a:cs typeface="+mn-cs"/>
        </a:defRPr>
      </a:lvl1pPr>
      <a:lvl2pPr marL="514350" indent="-276225" algn="l" defTabSz="914400" rtl="0" eaLnBrk="1" latinLnBrk="0" hangingPunct="1">
        <a:spcBef>
          <a:spcPts val="300"/>
        </a:spcBef>
        <a:spcAft>
          <a:spcPts val="300"/>
        </a:spcAft>
        <a:buClr>
          <a:srgbClr val="00A9E0"/>
        </a:buClr>
        <a:buFont typeface="Arial" pitchFamily="34" charset="0"/>
        <a:buChar char="˗"/>
        <a:defRPr lang="en-US" sz="1600" kern="1200" dirty="0" smtClean="0">
          <a:solidFill>
            <a:srgbClr val="000000"/>
          </a:solidFill>
          <a:latin typeface="+mn-lt"/>
          <a:ea typeface="+mn-ea"/>
          <a:cs typeface="+mn-cs"/>
        </a:defRPr>
      </a:lvl2pPr>
      <a:lvl3pPr marL="542925" indent="-266700" algn="l" defTabSz="914400" rtl="0" eaLnBrk="1" latinLnBrk="0" hangingPunct="1">
        <a:spcBef>
          <a:spcPts val="300"/>
        </a:spcBef>
        <a:spcAft>
          <a:spcPts val="300"/>
        </a:spcAft>
        <a:buClr>
          <a:srgbClr val="00A9E0"/>
        </a:buClr>
        <a:buFont typeface="Arial" pitchFamily="34" charset="0"/>
        <a:buNone/>
        <a:defRPr lang="en-US" sz="1600" kern="1200" dirty="0" smtClean="0">
          <a:solidFill>
            <a:srgbClr val="000000"/>
          </a:solidFill>
          <a:latin typeface="+mn-lt"/>
          <a:ea typeface="+mn-ea"/>
          <a:cs typeface="+mn-cs"/>
        </a:defRPr>
      </a:lvl3pPr>
      <a:lvl4pPr marL="819150" indent="-277813" algn="l" defTabSz="914400" rtl="0" eaLnBrk="1" latinLnBrk="0" hangingPunct="1">
        <a:spcBef>
          <a:spcPts val="300"/>
        </a:spcBef>
        <a:spcAft>
          <a:spcPts val="300"/>
        </a:spcAft>
        <a:buClr>
          <a:srgbClr val="00A9E0"/>
        </a:buClr>
        <a:buFont typeface="Arial" pitchFamily="34" charset="0"/>
        <a:buChar char="•"/>
        <a:defRPr lang="en-US" sz="1400" kern="1200" dirty="0" smtClean="0">
          <a:solidFill>
            <a:srgbClr val="000000"/>
          </a:solidFill>
          <a:latin typeface="+mn-lt"/>
          <a:ea typeface="+mn-ea"/>
          <a:cs typeface="+mn-cs"/>
        </a:defRPr>
      </a:lvl4pPr>
      <a:lvl5pPr marL="1073150" indent="-254000" algn="l" defTabSz="914400" rtl="0" eaLnBrk="1" latinLnBrk="0" hangingPunct="1">
        <a:spcBef>
          <a:spcPts val="300"/>
        </a:spcBef>
        <a:spcAft>
          <a:spcPts val="300"/>
        </a:spcAft>
        <a:buClr>
          <a:srgbClr val="00A9E0"/>
        </a:buClr>
        <a:buFont typeface="Wingdings" pitchFamily="2" charset="2"/>
        <a:buChar char="§"/>
        <a:defRPr lang="en-US" sz="1200" kern="1200" dirty="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4.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6.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3699" y="2254103"/>
            <a:ext cx="7741253" cy="1260872"/>
          </a:xfrm>
        </p:spPr>
        <p:txBody>
          <a:bodyPr/>
          <a:lstStyle/>
          <a:p>
            <a:r>
              <a:rPr lang="en-US" dirty="0" smtClean="0"/>
              <a:t>Energy Bankruptcies:  Low Commodity Prices Create Challenges And Opportunities</a:t>
            </a:r>
            <a:endParaRPr lang="en-US" dirty="0"/>
          </a:p>
        </p:txBody>
      </p:sp>
      <p:sp>
        <p:nvSpPr>
          <p:cNvPr id="4" name="Subtitle 3"/>
          <p:cNvSpPr>
            <a:spLocks noGrp="1"/>
          </p:cNvSpPr>
          <p:nvPr>
            <p:ph type="subTitle" idx="1"/>
          </p:nvPr>
        </p:nvSpPr>
        <p:spPr/>
        <p:txBody>
          <a:bodyPr/>
          <a:lstStyle/>
          <a:p>
            <a:r>
              <a:rPr lang="en-US" dirty="0" smtClean="0"/>
              <a:t>Lessons From The Oil And Gas Industry</a:t>
            </a:r>
            <a:endParaRPr lang="en-US" dirty="0"/>
          </a:p>
        </p:txBody>
      </p:sp>
      <p:sp>
        <p:nvSpPr>
          <p:cNvPr id="5" name="Text Placeholder 4"/>
          <p:cNvSpPr>
            <a:spLocks noGrp="1"/>
          </p:cNvSpPr>
          <p:nvPr>
            <p:ph type="body" sz="quarter" idx="10"/>
          </p:nvPr>
        </p:nvSpPr>
        <p:spPr>
          <a:xfrm>
            <a:off x="4614027" y="4181848"/>
            <a:ext cx="7741253" cy="1080912"/>
          </a:xfrm>
        </p:spPr>
        <p:txBody>
          <a:bodyPr>
            <a:normAutofit fontScale="25000" lnSpcReduction="20000"/>
          </a:bodyPr>
          <a:lstStyle/>
          <a:p>
            <a:r>
              <a:rPr lang="en-US" sz="6000" dirty="0">
                <a:latin typeface="+mn-lt"/>
              </a:rPr>
              <a:t>John J. Monaghan</a:t>
            </a:r>
          </a:p>
          <a:p>
            <a:r>
              <a:rPr lang="en-US" sz="6000" dirty="0">
                <a:latin typeface="+mn-lt"/>
              </a:rPr>
              <a:t>National Practice Group Leader</a:t>
            </a:r>
            <a:endParaRPr lang="en-US" sz="5600" dirty="0" smtClean="0">
              <a:latin typeface="+mn-lt"/>
            </a:endParaRPr>
          </a:p>
          <a:p>
            <a:r>
              <a:rPr lang="en-US" sz="6000" dirty="0">
                <a:latin typeface="+mn-lt"/>
              </a:rPr>
              <a:t>R</a:t>
            </a:r>
            <a:r>
              <a:rPr lang="en-US" sz="6000" dirty="0" smtClean="0">
                <a:latin typeface="+mn-lt"/>
              </a:rPr>
              <a:t>estructuring, Bankruptcy and Creditors’ Rights</a:t>
            </a:r>
          </a:p>
          <a:p>
            <a:endParaRPr lang="en-US" dirty="0"/>
          </a:p>
          <a:p>
            <a:r>
              <a:rPr lang="en-US" dirty="0" smtClean="0"/>
              <a:t>a</a:t>
            </a:r>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err="1" smtClean="0"/>
              <a:t>joh</a:t>
            </a:r>
            <a:endParaRPr lang="en-US" dirty="0"/>
          </a:p>
        </p:txBody>
      </p:sp>
      <p:sp>
        <p:nvSpPr>
          <p:cNvPr id="6" name="Picture Placeholder 5"/>
          <p:cNvSpPr>
            <a:spLocks noGrp="1"/>
          </p:cNvSpPr>
          <p:nvPr>
            <p:ph type="pic" sz="quarter" idx="12"/>
          </p:nvPr>
        </p:nvSpPr>
        <p:spPr/>
      </p:sp>
      <p:pic>
        <p:nvPicPr>
          <p:cNvPr id="3" name="Picture 2"/>
          <p:cNvPicPr>
            <a:picLocks noChangeAspect="1"/>
          </p:cNvPicPr>
          <p:nvPr/>
        </p:nvPicPr>
        <p:blipFill>
          <a:blip r:embed="rId2"/>
          <a:stretch>
            <a:fillRect/>
          </a:stretch>
        </p:blipFill>
        <p:spPr>
          <a:xfrm>
            <a:off x="8834510" y="224511"/>
            <a:ext cx="2980441" cy="999378"/>
          </a:xfrm>
          <a:prstGeom prst="rect">
            <a:avLst/>
          </a:prstGeom>
        </p:spPr>
      </p:pic>
    </p:spTree>
    <p:extLst>
      <p:ext uri="{BB962C8B-B14F-4D97-AF65-F5344CB8AC3E}">
        <p14:creationId xmlns:p14="http://schemas.microsoft.com/office/powerpoint/2010/main" val="19134700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 Texas Index (“WTI”) Crude Oil Spot Price</a:t>
            </a:r>
            <a:endParaRPr lang="en-US" dirty="0"/>
          </a:p>
        </p:txBody>
      </p:sp>
      <p:pic>
        <p:nvPicPr>
          <p:cNvPr id="3" name="Picture 2"/>
          <p:cNvPicPr>
            <a:picLocks noChangeAspect="1"/>
          </p:cNvPicPr>
          <p:nvPr/>
        </p:nvPicPr>
        <p:blipFill>
          <a:blip r:embed="rId2"/>
          <a:stretch>
            <a:fillRect/>
          </a:stretch>
        </p:blipFill>
        <p:spPr>
          <a:xfrm>
            <a:off x="1374648" y="1499616"/>
            <a:ext cx="9674352" cy="4535424"/>
          </a:xfrm>
          <a:prstGeom prst="rect">
            <a:avLst/>
          </a:prstGeom>
        </p:spPr>
      </p:pic>
    </p:spTree>
    <p:extLst>
      <p:ext uri="{BB962C8B-B14F-4D97-AF65-F5344CB8AC3E}">
        <p14:creationId xmlns:p14="http://schemas.microsoft.com/office/powerpoint/2010/main" val="22495128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 Steep Drop In Commodity Pricing Causes A Steep Increase In Industry Bankruptcies</a:t>
            </a:r>
            <a:endParaRPr lang="en-US" dirty="0"/>
          </a:p>
        </p:txBody>
      </p:sp>
      <p:sp>
        <p:nvSpPr>
          <p:cNvPr id="3" name="Content Placeholder 2"/>
          <p:cNvSpPr>
            <a:spLocks noGrp="1"/>
          </p:cNvSpPr>
          <p:nvPr>
            <p:ph idx="1"/>
          </p:nvPr>
        </p:nvSpPr>
        <p:spPr/>
        <p:txBody>
          <a:bodyPr/>
          <a:lstStyle/>
          <a:p>
            <a:r>
              <a:rPr lang="en-US" sz="2400" dirty="0" smtClean="0"/>
              <a:t>Oil and Gas Energy and Production (“E&amp;P”) Liquidity Is Tied to the Oil and Gas Reserve Report</a:t>
            </a:r>
          </a:p>
          <a:p>
            <a:pPr marL="0" indent="0">
              <a:buNone/>
            </a:pPr>
            <a:endParaRPr lang="en-US" sz="2400" dirty="0" smtClean="0"/>
          </a:p>
          <a:p>
            <a:pPr lvl="1"/>
            <a:r>
              <a:rPr lang="en-US" sz="2200" dirty="0" smtClean="0"/>
              <a:t>A reserve report consists of cash flows and a net present value calculation based on the projected hydrocarbon production from identified reserves.</a:t>
            </a:r>
          </a:p>
          <a:p>
            <a:pPr lvl="1"/>
            <a:endParaRPr lang="en-US" sz="2200" dirty="0" smtClean="0"/>
          </a:p>
          <a:p>
            <a:pPr lvl="3"/>
            <a:r>
              <a:rPr lang="en-US" sz="2200" dirty="0" smtClean="0"/>
              <a:t>The reserve report is based on geological and engineering data.</a:t>
            </a:r>
          </a:p>
          <a:p>
            <a:pPr marL="541337" lvl="3" indent="0">
              <a:buNone/>
            </a:pPr>
            <a:endParaRPr lang="en-US" sz="2200" dirty="0" smtClean="0"/>
          </a:p>
          <a:p>
            <a:pPr lvl="3"/>
            <a:r>
              <a:rPr lang="en-US" sz="2200" dirty="0" smtClean="0"/>
              <a:t>With that data, a reserve engineer generates a decline curve that estimates a production profile of a well over time.</a:t>
            </a:r>
          </a:p>
          <a:p>
            <a:pPr marL="914400" lvl="2" indent="0">
              <a:buNone/>
            </a:pPr>
            <a:endParaRPr lang="en-US" dirty="0"/>
          </a:p>
        </p:txBody>
      </p:sp>
    </p:spTree>
    <p:extLst>
      <p:ext uri="{BB962C8B-B14F-4D97-AF65-F5344CB8AC3E}">
        <p14:creationId xmlns:p14="http://schemas.microsoft.com/office/powerpoint/2010/main" val="155371021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The Reserve Report—Reserve Classifications</a:t>
            </a:r>
            <a:endParaRPr lang="en-US" dirty="0"/>
          </a:p>
        </p:txBody>
      </p:sp>
      <p:sp>
        <p:nvSpPr>
          <p:cNvPr id="3" name="Content Placeholder 2"/>
          <p:cNvSpPr>
            <a:spLocks noGrp="1"/>
          </p:cNvSpPr>
          <p:nvPr>
            <p:ph idx="1"/>
          </p:nvPr>
        </p:nvSpPr>
        <p:spPr/>
        <p:txBody>
          <a:bodyPr>
            <a:normAutofit/>
          </a:bodyPr>
          <a:lstStyle/>
          <a:p>
            <a:r>
              <a:rPr lang="en-US" sz="2400" dirty="0" smtClean="0"/>
              <a:t>The Reserve Report classifies the hydrocarbon reserves.</a:t>
            </a:r>
          </a:p>
          <a:p>
            <a:pPr marL="0" indent="0">
              <a:buNone/>
            </a:pPr>
            <a:endParaRPr lang="en-US" dirty="0" smtClean="0"/>
          </a:p>
          <a:p>
            <a:pPr lvl="1"/>
            <a:r>
              <a:rPr lang="en-US" sz="2200" dirty="0" smtClean="0"/>
              <a:t>Proved Reserves—</a:t>
            </a:r>
          </a:p>
          <a:p>
            <a:pPr lvl="3"/>
            <a:r>
              <a:rPr lang="en-US" sz="2000" dirty="0" smtClean="0"/>
              <a:t>Reserves that Geologic And Engineering Data Suggest With Reasonable Certainty To Be Commercially Recoverable.</a:t>
            </a:r>
          </a:p>
          <a:p>
            <a:pPr lvl="1"/>
            <a:endParaRPr lang="en-US" dirty="0"/>
          </a:p>
          <a:p>
            <a:pPr lvl="1"/>
            <a:endParaRPr lang="en-US" dirty="0" smtClean="0"/>
          </a:p>
          <a:p>
            <a:pPr lvl="1"/>
            <a:r>
              <a:rPr lang="en-US" sz="2200" dirty="0" smtClean="0"/>
              <a:t>Non-Proved Reserves—</a:t>
            </a:r>
          </a:p>
          <a:p>
            <a:pPr lvl="3"/>
            <a:r>
              <a:rPr lang="en-US" sz="2000" dirty="0" smtClean="0"/>
              <a:t>Reserves that Geologic And Engineering Data Suggest Exist, But Which Are Insufficiently Certain Of Being Commercially Recoverable to Be Categorized As Proved.</a:t>
            </a:r>
            <a:endParaRPr lang="en-US" sz="2000" dirty="0"/>
          </a:p>
          <a:p>
            <a:pPr lvl="2"/>
            <a:endParaRPr lang="en-US" sz="2200" dirty="0" smtClean="0"/>
          </a:p>
          <a:p>
            <a:pPr lvl="2"/>
            <a:endParaRPr lang="en-US" dirty="0"/>
          </a:p>
        </p:txBody>
      </p:sp>
    </p:spTree>
    <p:extLst>
      <p:ext uri="{BB962C8B-B14F-4D97-AF65-F5344CB8AC3E}">
        <p14:creationId xmlns:p14="http://schemas.microsoft.com/office/powerpoint/2010/main" val="28839420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Subcategories of Proved Reserves</a:t>
            </a:r>
            <a:endParaRPr lang="en-US" dirty="0"/>
          </a:p>
        </p:txBody>
      </p:sp>
      <p:sp>
        <p:nvSpPr>
          <p:cNvPr id="3" name="Content Placeholder 2"/>
          <p:cNvSpPr>
            <a:spLocks noGrp="1"/>
          </p:cNvSpPr>
          <p:nvPr>
            <p:ph idx="1"/>
          </p:nvPr>
        </p:nvSpPr>
        <p:spPr>
          <a:xfrm>
            <a:off x="838200" y="1472184"/>
            <a:ext cx="10515600" cy="4882896"/>
          </a:xfrm>
        </p:spPr>
        <p:txBody>
          <a:bodyPr>
            <a:normAutofit/>
          </a:bodyPr>
          <a:lstStyle/>
          <a:p>
            <a:r>
              <a:rPr lang="en-US" sz="2400" dirty="0" smtClean="0"/>
              <a:t>Proved Developed Producing (“PDP”)</a:t>
            </a:r>
          </a:p>
          <a:p>
            <a:pPr lvl="1"/>
            <a:r>
              <a:rPr lang="en-US" sz="2200" dirty="0" smtClean="0"/>
              <a:t>Reserves expected to be recovered from resources already producing hydrocarbons.</a:t>
            </a:r>
          </a:p>
          <a:p>
            <a:pPr marL="457200" lvl="1" indent="0">
              <a:buNone/>
            </a:pPr>
            <a:endParaRPr lang="en-US" dirty="0" smtClean="0"/>
          </a:p>
          <a:p>
            <a:r>
              <a:rPr lang="en-US" sz="2400" dirty="0" smtClean="0"/>
              <a:t>Proved Developed Non-Producing (“PDNP”)</a:t>
            </a:r>
          </a:p>
          <a:p>
            <a:pPr lvl="1"/>
            <a:r>
              <a:rPr lang="en-US" sz="2200" dirty="0" smtClean="0"/>
              <a:t>Reserves that have been reached by well but the final steps necessary to produce hydrocarbons have not been completed.</a:t>
            </a:r>
          </a:p>
          <a:p>
            <a:pPr marL="457200" lvl="1" indent="0">
              <a:buNone/>
            </a:pPr>
            <a:endParaRPr lang="en-US" dirty="0" smtClean="0"/>
          </a:p>
          <a:p>
            <a:r>
              <a:rPr lang="en-US" sz="2400" dirty="0" smtClean="0"/>
              <a:t>Proved Undeveloped (“PUD”)</a:t>
            </a:r>
          </a:p>
          <a:p>
            <a:pPr lvl="1"/>
            <a:r>
              <a:rPr lang="en-US" sz="2200" dirty="0" smtClean="0"/>
              <a:t>Reserves expected to the recovered from new wells on undrilled acreage, deepening exiting wells to a different reservoir or where large capital expenditures are necessary.</a:t>
            </a:r>
          </a:p>
          <a:p>
            <a:endParaRPr lang="en-US" dirty="0"/>
          </a:p>
        </p:txBody>
      </p:sp>
    </p:spTree>
    <p:extLst>
      <p:ext uri="{BB962C8B-B14F-4D97-AF65-F5344CB8AC3E}">
        <p14:creationId xmlns:p14="http://schemas.microsoft.com/office/powerpoint/2010/main" val="422691775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Subcategories Of Non-Proved Reserves</a:t>
            </a:r>
            <a:endParaRPr lang="en-US" dirty="0"/>
          </a:p>
        </p:txBody>
      </p:sp>
      <p:sp>
        <p:nvSpPr>
          <p:cNvPr id="3" name="Content Placeholder 2"/>
          <p:cNvSpPr>
            <a:spLocks noGrp="1"/>
          </p:cNvSpPr>
          <p:nvPr>
            <p:ph idx="1"/>
          </p:nvPr>
        </p:nvSpPr>
        <p:spPr/>
        <p:txBody>
          <a:bodyPr/>
          <a:lstStyle/>
          <a:p>
            <a:r>
              <a:rPr lang="en-US" sz="2400" dirty="0" smtClean="0"/>
              <a:t>Probable Reserves (“PROB”)</a:t>
            </a:r>
          </a:p>
          <a:p>
            <a:pPr lvl="1"/>
            <a:r>
              <a:rPr lang="en-US" sz="2200" dirty="0" smtClean="0"/>
              <a:t>Unproved reserves that geological and engineering data suggests are more likely than not to be recoverable.</a:t>
            </a:r>
          </a:p>
          <a:p>
            <a:pPr marL="457200" lvl="1" indent="0">
              <a:buNone/>
            </a:pPr>
            <a:endParaRPr lang="en-US" dirty="0" smtClean="0"/>
          </a:p>
          <a:p>
            <a:r>
              <a:rPr lang="en-US" sz="2400" dirty="0" smtClean="0"/>
              <a:t>Possible Reserves (“POSS”)</a:t>
            </a:r>
          </a:p>
          <a:p>
            <a:pPr lvl="1"/>
            <a:r>
              <a:rPr lang="en-US" sz="2200" dirty="0" smtClean="0"/>
              <a:t>Unproved reserves that geological and engineering data suggests are not sufficiently likely to be recoverable to warrant a classification as PROB. </a:t>
            </a:r>
            <a:r>
              <a:rPr lang="en-US" dirty="0" smtClean="0"/>
              <a:t> </a:t>
            </a:r>
            <a:endParaRPr lang="en-US" dirty="0"/>
          </a:p>
        </p:txBody>
      </p:sp>
    </p:spTree>
    <p:extLst>
      <p:ext uri="{BB962C8B-B14F-4D97-AF65-F5344CB8AC3E}">
        <p14:creationId xmlns:p14="http://schemas.microsoft.com/office/powerpoint/2010/main" val="190787292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Reserve Based Loan—Liquidity Based On the Reserve Report And Projected Revenues</a:t>
            </a:r>
            <a:endParaRPr lang="en-US" dirty="0"/>
          </a:p>
        </p:txBody>
      </p:sp>
      <p:sp>
        <p:nvSpPr>
          <p:cNvPr id="3" name="Content Placeholder 2"/>
          <p:cNvSpPr>
            <a:spLocks noGrp="1"/>
          </p:cNvSpPr>
          <p:nvPr>
            <p:ph idx="1"/>
          </p:nvPr>
        </p:nvSpPr>
        <p:spPr/>
        <p:txBody>
          <a:bodyPr>
            <a:normAutofit/>
          </a:bodyPr>
          <a:lstStyle/>
          <a:p>
            <a:r>
              <a:rPr lang="en-US" sz="2400" dirty="0" smtClean="0"/>
              <a:t>Midmarket E&amp;P Companies Frequently Fund Their Operations Through “Reserve Based Loans”</a:t>
            </a:r>
          </a:p>
          <a:p>
            <a:pPr lvl="1"/>
            <a:r>
              <a:rPr lang="en-US" sz="2200" dirty="0" smtClean="0"/>
              <a:t>A Reserve Based Loan Is, In Essence, A Working Capital Line Of Credit</a:t>
            </a:r>
          </a:p>
          <a:p>
            <a:pPr lvl="3"/>
            <a:r>
              <a:rPr lang="en-US" dirty="0" smtClean="0"/>
              <a:t>United States reserve based loans are based only on proved reserves, with value primarily based on proved developed producing reserves and limited value ascribed to proved undeveloped reserves.  </a:t>
            </a:r>
          </a:p>
          <a:p>
            <a:pPr lvl="3"/>
            <a:r>
              <a:rPr lang="en-US" dirty="0" smtClean="0"/>
              <a:t>Availability under the line is based on a net present value determination.</a:t>
            </a:r>
          </a:p>
          <a:p>
            <a:pPr marL="541337" lvl="3" indent="0">
              <a:buNone/>
            </a:pPr>
            <a:endParaRPr lang="en-US" dirty="0" smtClean="0"/>
          </a:p>
          <a:p>
            <a:pPr lvl="2"/>
            <a:r>
              <a:rPr lang="en-US" sz="2200" dirty="0" smtClean="0"/>
              <a:t>The Collateral That Constitutes The Borrowing Base Is The Oil And Gas Reserves As Set Forth In A Reserve Report</a:t>
            </a:r>
          </a:p>
          <a:p>
            <a:pPr lvl="2"/>
            <a:endParaRPr lang="en-US" dirty="0" smtClean="0"/>
          </a:p>
          <a:p>
            <a:pPr lvl="2"/>
            <a:r>
              <a:rPr lang="en-US" sz="2200" dirty="0" smtClean="0"/>
              <a:t>The NPV Analysis Is Based On Net Revenues Estimated To Be Received From The Projected Actual Production Of Hydrocarbons Over A Period Of Time, Present Valued, Plus A Terminal Value</a:t>
            </a:r>
          </a:p>
          <a:p>
            <a:pPr marL="457200" lvl="1" indent="0">
              <a:buNone/>
            </a:pPr>
            <a:endParaRPr lang="en-US" dirty="0" smtClean="0"/>
          </a:p>
        </p:txBody>
      </p:sp>
    </p:spTree>
    <p:extLst>
      <p:ext uri="{BB962C8B-B14F-4D97-AF65-F5344CB8AC3E}">
        <p14:creationId xmlns:p14="http://schemas.microsoft.com/office/powerpoint/2010/main" val="4747382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Reserve Based Loan Borrowing Base Calculation—Engineering Evaluation</a:t>
            </a:r>
            <a:endParaRPr lang="en-US" dirty="0"/>
          </a:p>
        </p:txBody>
      </p:sp>
      <p:pic>
        <p:nvPicPr>
          <p:cNvPr id="3" name="Picture 2"/>
          <p:cNvPicPr>
            <a:picLocks noChangeAspect="1"/>
          </p:cNvPicPr>
          <p:nvPr/>
        </p:nvPicPr>
        <p:blipFill>
          <a:blip r:embed="rId2"/>
          <a:stretch>
            <a:fillRect/>
          </a:stretch>
        </p:blipFill>
        <p:spPr>
          <a:xfrm>
            <a:off x="740664" y="1127760"/>
            <a:ext cx="10543031" cy="5190744"/>
          </a:xfrm>
          <a:prstGeom prst="rect">
            <a:avLst/>
          </a:prstGeom>
        </p:spPr>
      </p:pic>
    </p:spTree>
    <p:extLst>
      <p:ext uri="{BB962C8B-B14F-4D97-AF65-F5344CB8AC3E}">
        <p14:creationId xmlns:p14="http://schemas.microsoft.com/office/powerpoint/2010/main" val="8692149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194816"/>
            <a:ext cx="10515600" cy="4824984"/>
          </a:xfrm>
          <a:prstGeom prst="rect">
            <a:avLst/>
          </a:prstGeom>
        </p:spPr>
      </p:pic>
    </p:spTree>
    <p:extLst>
      <p:ext uri="{BB962C8B-B14F-4D97-AF65-F5344CB8AC3E}">
        <p14:creationId xmlns:p14="http://schemas.microsoft.com/office/powerpoint/2010/main" val="19298755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Commodity Pricing Drops, Liquidity Dries Up</a:t>
            </a:r>
            <a:endParaRPr lang="en-US" dirty="0"/>
          </a:p>
        </p:txBody>
      </p:sp>
      <p:sp>
        <p:nvSpPr>
          <p:cNvPr id="3" name="Content Placeholder 2"/>
          <p:cNvSpPr>
            <a:spLocks noGrp="1"/>
          </p:cNvSpPr>
          <p:nvPr>
            <p:ph idx="1"/>
          </p:nvPr>
        </p:nvSpPr>
        <p:spPr>
          <a:xfrm>
            <a:off x="838200" y="1325880"/>
            <a:ext cx="10515600" cy="5102351"/>
          </a:xfrm>
        </p:spPr>
        <p:txBody>
          <a:bodyPr>
            <a:normAutofit/>
          </a:bodyPr>
          <a:lstStyle/>
          <a:p>
            <a:r>
              <a:rPr lang="en-US" sz="2400" dirty="0" smtClean="0"/>
              <a:t>A Sharp Drop In Commodity Pricing Changes The </a:t>
            </a:r>
            <a:r>
              <a:rPr lang="en-US" sz="2400" dirty="0" err="1" smtClean="0"/>
              <a:t>NPV</a:t>
            </a:r>
            <a:r>
              <a:rPr lang="en-US" sz="2400" dirty="0" smtClean="0"/>
              <a:t> Calculation On Which RBL Availability Is Determined </a:t>
            </a:r>
          </a:p>
          <a:p>
            <a:pPr lvl="1"/>
            <a:r>
              <a:rPr lang="en-US" sz="2200" dirty="0" err="1" smtClean="0"/>
              <a:t>RBLs</a:t>
            </a:r>
            <a:r>
              <a:rPr lang="en-US" sz="2200" dirty="0" smtClean="0"/>
              <a:t> have required “redeterminations” twice per year.</a:t>
            </a:r>
          </a:p>
          <a:p>
            <a:pPr lvl="1"/>
            <a:r>
              <a:rPr lang="en-US" sz="2200" dirty="0" smtClean="0"/>
              <a:t>When oil prices drop sharply, the revenue projections underlying the </a:t>
            </a:r>
            <a:r>
              <a:rPr lang="en-US" sz="2200" dirty="0" err="1" smtClean="0"/>
              <a:t>NPV</a:t>
            </a:r>
            <a:r>
              <a:rPr lang="en-US" sz="2200" dirty="0" smtClean="0"/>
              <a:t> calculation that determined availability shift downward.</a:t>
            </a:r>
          </a:p>
          <a:p>
            <a:pPr lvl="2"/>
            <a:r>
              <a:rPr lang="en-US" sz="2400" dirty="0" smtClean="0"/>
              <a:t>The immediate impact is to, at minimum, decrease the amount of availability under the RBL</a:t>
            </a:r>
          </a:p>
          <a:p>
            <a:pPr lvl="1"/>
            <a:r>
              <a:rPr lang="en-US" sz="2200" dirty="0" smtClean="0"/>
              <a:t>If the RBL was fully draw, or near fully drawn, based on availability determined in a pre-redetermination NPV calculation, the borrower not only will have no source of liquidity, but will be in default because out of formula.</a:t>
            </a:r>
          </a:p>
          <a:p>
            <a:pPr lvl="1"/>
            <a:r>
              <a:rPr lang="en-US" sz="2200" dirty="0" smtClean="0"/>
              <a:t>If the recalculated availability is less than the already drawn amount, the borrower is required to pay down the </a:t>
            </a:r>
            <a:r>
              <a:rPr lang="en-US" sz="2200" dirty="0" err="1" smtClean="0"/>
              <a:t>RBL</a:t>
            </a:r>
            <a:r>
              <a:rPr lang="en-US" sz="2200" dirty="0" smtClean="0"/>
              <a:t>.</a:t>
            </a:r>
          </a:p>
          <a:p>
            <a:pPr lvl="1"/>
            <a:endParaRPr lang="en-US" dirty="0"/>
          </a:p>
        </p:txBody>
      </p:sp>
    </p:spTree>
    <p:extLst>
      <p:ext uri="{BB962C8B-B14F-4D97-AF65-F5344CB8AC3E}">
        <p14:creationId xmlns:p14="http://schemas.microsoft.com/office/powerpoint/2010/main" val="35268573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Historically Low Valuations That Present Challenges Outside Chapter 11, Present Opportunities In Chapter 11</a:t>
            </a:r>
            <a:endParaRPr lang="en-US" dirty="0"/>
          </a:p>
        </p:txBody>
      </p:sp>
      <p:sp>
        <p:nvSpPr>
          <p:cNvPr id="3" name="Content Placeholder 2"/>
          <p:cNvSpPr>
            <a:spLocks noGrp="1"/>
          </p:cNvSpPr>
          <p:nvPr>
            <p:ph idx="1"/>
          </p:nvPr>
        </p:nvSpPr>
        <p:spPr/>
        <p:txBody>
          <a:bodyPr>
            <a:normAutofit/>
          </a:bodyPr>
          <a:lstStyle/>
          <a:p>
            <a:r>
              <a:rPr lang="en-US" sz="2400" dirty="0" smtClean="0"/>
              <a:t>Chapter 11 Enables A Debtor To Re-set The Debt Side Of Its Balance Sheet To Equal To The Value Of The Assets As Of Confirmation Of A Chapter 11 Plan</a:t>
            </a:r>
          </a:p>
          <a:p>
            <a:pPr lvl="1"/>
            <a:r>
              <a:rPr lang="en-US" sz="2000" dirty="0" smtClean="0"/>
              <a:t>Secured creditors are entitled to a payment stream with a present value equal to the value of the collateral as of plan confirmation.</a:t>
            </a:r>
          </a:p>
          <a:p>
            <a:pPr lvl="1"/>
            <a:r>
              <a:rPr lang="en-US" sz="2000" dirty="0" smtClean="0"/>
              <a:t>Unsecured creditors are entitled to a payment stream equal to the value they would receive if all assets were liquidated.</a:t>
            </a:r>
          </a:p>
          <a:p>
            <a:pPr marL="238125" lvl="1" indent="0">
              <a:buNone/>
            </a:pPr>
            <a:endParaRPr lang="en-US" sz="2000" dirty="0" smtClean="0"/>
          </a:p>
          <a:p>
            <a:r>
              <a:rPr lang="en-US" sz="2400" dirty="0" smtClean="0"/>
              <a:t>Filing a Chapter 11 Case When Values Are Historically Low Enables A Debtor To Redirect Value Realized From Appreciation When The Cycle Turns</a:t>
            </a:r>
            <a:endParaRPr lang="en-US" sz="2400" dirty="0"/>
          </a:p>
        </p:txBody>
      </p:sp>
    </p:spTree>
    <p:extLst>
      <p:ext uri="{BB962C8B-B14F-4D97-AF65-F5344CB8AC3E}">
        <p14:creationId xmlns:p14="http://schemas.microsoft.com/office/powerpoint/2010/main" val="142147833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7019"/>
          </a:xfrm>
        </p:spPr>
        <p:txBody>
          <a:bodyPr/>
          <a:lstStyle/>
          <a:p>
            <a:r>
              <a:rPr lang="en-US" dirty="0" smtClean="0"/>
              <a:t>Oil and Gas Cases Through May, 2016</a:t>
            </a:r>
            <a:endParaRPr lang="en-US" dirty="0"/>
          </a:p>
        </p:txBody>
      </p:sp>
      <p:pic>
        <p:nvPicPr>
          <p:cNvPr id="5" name="Picture 4"/>
          <p:cNvPicPr>
            <a:picLocks noChangeAspect="1"/>
          </p:cNvPicPr>
          <p:nvPr/>
        </p:nvPicPr>
        <p:blipFill>
          <a:blip r:embed="rId2"/>
          <a:stretch>
            <a:fillRect/>
          </a:stretch>
        </p:blipFill>
        <p:spPr>
          <a:xfrm>
            <a:off x="585216" y="1280823"/>
            <a:ext cx="11228832" cy="5193129"/>
          </a:xfrm>
          <a:prstGeom prst="rect">
            <a:avLst/>
          </a:prstGeom>
        </p:spPr>
      </p:pic>
    </p:spTree>
    <p:extLst>
      <p:ext uri="{BB962C8B-B14F-4D97-AF65-F5344CB8AC3E}">
        <p14:creationId xmlns:p14="http://schemas.microsoft.com/office/powerpoint/2010/main" val="22917257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Trouble Flows Downstream</a:t>
            </a:r>
            <a:endParaRPr lang="en-US" dirty="0"/>
          </a:p>
        </p:txBody>
      </p:sp>
      <p:sp>
        <p:nvSpPr>
          <p:cNvPr id="3" name="Content Placeholder 2"/>
          <p:cNvSpPr>
            <a:spLocks noGrp="1"/>
          </p:cNvSpPr>
          <p:nvPr>
            <p:ph idx="1"/>
          </p:nvPr>
        </p:nvSpPr>
        <p:spPr/>
        <p:txBody>
          <a:bodyPr/>
          <a:lstStyle/>
          <a:p>
            <a:r>
              <a:rPr lang="en-US" sz="2400" dirty="0" smtClean="0"/>
              <a:t>Chapter 11 Cases Of E&amp;P, Or “Upstream” Companies, In The Hydrocarbon Delivery Process, Can Negatively Impact Companies Downstream In That Process</a:t>
            </a:r>
          </a:p>
          <a:p>
            <a:endParaRPr lang="en-US" dirty="0"/>
          </a:p>
          <a:p>
            <a:r>
              <a:rPr lang="en-US" sz="2400" dirty="0" smtClean="0"/>
              <a:t>Two Recent Decisions In The Sabine Oil &amp; Gas Corporation Chapter 11 Case Point Out One Negative Impact On Midstream Gathering And Processing Companies</a:t>
            </a:r>
            <a:endParaRPr lang="en-US" sz="2400" dirty="0"/>
          </a:p>
        </p:txBody>
      </p:sp>
    </p:spTree>
    <p:extLst>
      <p:ext uri="{BB962C8B-B14F-4D97-AF65-F5344CB8AC3E}">
        <p14:creationId xmlns:p14="http://schemas.microsoft.com/office/powerpoint/2010/main" val="1267621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Midstream Gathering and Processing</a:t>
            </a:r>
            <a:endParaRPr lang="en-US" dirty="0"/>
          </a:p>
        </p:txBody>
      </p:sp>
      <p:pic>
        <p:nvPicPr>
          <p:cNvPr id="3" name="Picture 2"/>
          <p:cNvPicPr>
            <a:picLocks noChangeAspect="1"/>
          </p:cNvPicPr>
          <p:nvPr/>
        </p:nvPicPr>
        <p:blipFill>
          <a:blip r:embed="rId2"/>
          <a:stretch>
            <a:fillRect/>
          </a:stretch>
        </p:blipFill>
        <p:spPr>
          <a:xfrm>
            <a:off x="838200" y="1690688"/>
            <a:ext cx="10445495" cy="4600383"/>
          </a:xfrm>
          <a:prstGeom prst="rect">
            <a:avLst/>
          </a:prstGeom>
        </p:spPr>
      </p:pic>
    </p:spTree>
    <p:extLst>
      <p:ext uri="{BB962C8B-B14F-4D97-AF65-F5344CB8AC3E}">
        <p14:creationId xmlns:p14="http://schemas.microsoft.com/office/powerpoint/2010/main" val="2724444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The Midstream Gathering And Processing Company</a:t>
            </a:r>
            <a:endParaRPr lang="en-US" dirty="0"/>
          </a:p>
        </p:txBody>
      </p:sp>
      <p:sp>
        <p:nvSpPr>
          <p:cNvPr id="3" name="Content Placeholder 2"/>
          <p:cNvSpPr>
            <a:spLocks noGrp="1"/>
          </p:cNvSpPr>
          <p:nvPr>
            <p:ph idx="1"/>
          </p:nvPr>
        </p:nvSpPr>
        <p:spPr/>
        <p:txBody>
          <a:bodyPr>
            <a:normAutofit fontScale="92500"/>
          </a:bodyPr>
          <a:lstStyle/>
          <a:p>
            <a:r>
              <a:rPr lang="en-US" sz="2400" dirty="0" smtClean="0"/>
              <a:t>Midstream Companies Gather Hydrocarbons From An Upstream Exploration And Production (“</a:t>
            </a:r>
            <a:r>
              <a:rPr lang="en-US" sz="2400" dirty="0" err="1" smtClean="0"/>
              <a:t>E&amp;P</a:t>
            </a:r>
            <a:r>
              <a:rPr lang="en-US" sz="2400" dirty="0" smtClean="0"/>
              <a:t>) Company’s Wellheads And Transport And Treat Those Hydrocarbons Before Delivering The Treated Product “Downstream” To Companies That Market And Distribute The Product To End Users</a:t>
            </a:r>
          </a:p>
          <a:p>
            <a:pPr lvl="1"/>
            <a:r>
              <a:rPr lang="en-US" sz="2200" dirty="0" smtClean="0"/>
              <a:t>Hydrocarbons gathered at wellheads—placed into pipelines where they are combined, compressed and transported to larger pipelines.</a:t>
            </a:r>
          </a:p>
          <a:p>
            <a:pPr lvl="1"/>
            <a:r>
              <a:rPr lang="en-US" sz="2200" dirty="0" smtClean="0"/>
              <a:t>The first stop is to a sour gas sweetening facility where impurities are removed.</a:t>
            </a:r>
          </a:p>
          <a:p>
            <a:pPr lvl="1"/>
            <a:r>
              <a:rPr lang="en-US" sz="2200" dirty="0" smtClean="0"/>
              <a:t>The “sweetened” gas is then transported through the midstream company’s pipeline to a natural gas processing facility.</a:t>
            </a:r>
          </a:p>
          <a:p>
            <a:pPr lvl="1"/>
            <a:r>
              <a:rPr lang="en-US" sz="2200" dirty="0" smtClean="0"/>
              <a:t>The processing facility separates the gas into pure or “dry” gas—used for heating homes—and delivered to pipelines for transport to end users, and “y-grade” gas that is further processed into product such as methane, propane, butane and natural gasoline. </a:t>
            </a:r>
          </a:p>
          <a:p>
            <a:pPr lvl="1"/>
            <a:endParaRPr lang="en-US" sz="2200" dirty="0"/>
          </a:p>
        </p:txBody>
      </p:sp>
    </p:spTree>
    <p:extLst>
      <p:ext uri="{BB962C8B-B14F-4D97-AF65-F5344CB8AC3E}">
        <p14:creationId xmlns:p14="http://schemas.microsoft.com/office/powerpoint/2010/main" val="788240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Upstream Trouble Flows To The Midstream Market</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The Business Deal Between The Upstream </a:t>
            </a:r>
            <a:r>
              <a:rPr lang="en-US" sz="2400" dirty="0" err="1" smtClean="0"/>
              <a:t>E&amp;P</a:t>
            </a:r>
            <a:r>
              <a:rPr lang="en-US" sz="2400" dirty="0" smtClean="0"/>
              <a:t> Company And The Midstream Gathering And Processing Company</a:t>
            </a:r>
          </a:p>
          <a:p>
            <a:pPr lvl="1"/>
            <a:r>
              <a:rPr lang="en-US" sz="2000" dirty="0" smtClean="0"/>
              <a:t>The Midstream Company undertakes a high upfront capital outlay at the inception of its relationship with an upstream </a:t>
            </a:r>
            <a:r>
              <a:rPr lang="en-US" sz="2000" dirty="0" err="1" smtClean="0"/>
              <a:t>E&amp;P</a:t>
            </a:r>
            <a:r>
              <a:rPr lang="en-US" sz="2000" dirty="0" smtClean="0"/>
              <a:t> company.</a:t>
            </a:r>
          </a:p>
          <a:p>
            <a:pPr lvl="3"/>
            <a:r>
              <a:rPr lang="en-US" sz="1800" dirty="0" smtClean="0"/>
              <a:t>The Midstream Company constructs, at its cost, the pipeline from the wellhead (or other gathering point) to the pipeline system that transports the product to treating.</a:t>
            </a:r>
          </a:p>
          <a:p>
            <a:pPr lvl="1"/>
            <a:r>
              <a:rPr lang="en-US" sz="2000" dirty="0" smtClean="0"/>
              <a:t>The Midstream Company attempts to assure recovery of that capital by, in effect, amortizing the cost over the span of a long-term contract with minimum volume commitments and, frequently, fixed pricing.</a:t>
            </a:r>
          </a:p>
          <a:p>
            <a:pPr lvl="3"/>
            <a:r>
              <a:rPr lang="en-US" sz="1800" dirty="0" smtClean="0"/>
              <a:t>The Midstream Company is paid a per unit fixed fee for natural gas delivered to it by the Upstream </a:t>
            </a:r>
            <a:r>
              <a:rPr lang="en-US" sz="1800" dirty="0" err="1" smtClean="0"/>
              <a:t>E&amp;P</a:t>
            </a:r>
            <a:r>
              <a:rPr lang="en-US" sz="1800" dirty="0" smtClean="0"/>
              <a:t> Company.</a:t>
            </a:r>
          </a:p>
          <a:p>
            <a:pPr lvl="3"/>
            <a:r>
              <a:rPr lang="en-US" sz="1800" dirty="0" smtClean="0"/>
              <a:t>The Upstream </a:t>
            </a:r>
            <a:r>
              <a:rPr lang="en-US" sz="1800" dirty="0" err="1" smtClean="0"/>
              <a:t>E&amp;P</a:t>
            </a:r>
            <a:r>
              <a:rPr lang="en-US" sz="1800" dirty="0" smtClean="0"/>
              <a:t> Company is contractually required to deliver to the Midstream Company a minimum volume, and to the extent if delivers less, it pays as though it had anyway—a “use or pay” arrangement.</a:t>
            </a:r>
          </a:p>
          <a:p>
            <a:pPr lvl="3"/>
            <a:r>
              <a:rPr lang="en-US" sz="1800" dirty="0" smtClean="0"/>
              <a:t>The duration of the contract can be several years (10 years not atypical).</a:t>
            </a:r>
          </a:p>
          <a:p>
            <a:pPr marL="541337" lvl="3" indent="0">
              <a:buNone/>
            </a:pPr>
            <a:endParaRPr lang="en-US" dirty="0"/>
          </a:p>
        </p:txBody>
      </p:sp>
    </p:spTree>
    <p:extLst>
      <p:ext uri="{BB962C8B-B14F-4D97-AF65-F5344CB8AC3E}">
        <p14:creationId xmlns:p14="http://schemas.microsoft.com/office/powerpoint/2010/main" val="3018778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Impact Of Bankruptcy</a:t>
            </a:r>
            <a:endParaRPr lang="en-US" dirty="0"/>
          </a:p>
        </p:txBody>
      </p:sp>
      <p:sp>
        <p:nvSpPr>
          <p:cNvPr id="3" name="Content Placeholder 2"/>
          <p:cNvSpPr>
            <a:spLocks noGrp="1"/>
          </p:cNvSpPr>
          <p:nvPr>
            <p:ph idx="1"/>
          </p:nvPr>
        </p:nvSpPr>
        <p:spPr>
          <a:xfrm>
            <a:off x="1143000" y="1181100"/>
            <a:ext cx="10439400" cy="5143500"/>
          </a:xfrm>
        </p:spPr>
        <p:txBody>
          <a:bodyPr>
            <a:noAutofit/>
          </a:bodyPr>
          <a:lstStyle/>
          <a:p>
            <a:r>
              <a:rPr lang="en-US" sz="2000" dirty="0" smtClean="0"/>
              <a:t>Bankruptcy Provides The Potential Means Of Depriving Midstream Companies Of The Benefits Of Their Contracts With </a:t>
            </a:r>
            <a:r>
              <a:rPr lang="en-US" sz="2000" dirty="0" err="1" smtClean="0"/>
              <a:t>E&amp;P</a:t>
            </a:r>
            <a:r>
              <a:rPr lang="en-US" sz="2000" dirty="0" smtClean="0"/>
              <a:t> Companies</a:t>
            </a:r>
          </a:p>
          <a:p>
            <a:pPr lvl="1"/>
            <a:r>
              <a:rPr lang="en-US" sz="1800" dirty="0" smtClean="0"/>
              <a:t>Section 365 of the United States Bankruptcy Code provides a debtor with three options as to “executory contracts.”</a:t>
            </a:r>
          </a:p>
          <a:p>
            <a:pPr lvl="3"/>
            <a:r>
              <a:rPr lang="en-US" sz="1600" dirty="0" smtClean="0"/>
              <a:t>It can “assume” the contract.</a:t>
            </a:r>
          </a:p>
          <a:p>
            <a:pPr lvl="4"/>
            <a:r>
              <a:rPr lang="en-US" sz="1400" dirty="0" smtClean="0"/>
              <a:t>Assumption means to agree to remain bound by the contract in all respects.</a:t>
            </a:r>
          </a:p>
          <a:p>
            <a:pPr lvl="3"/>
            <a:r>
              <a:rPr lang="en-US" sz="1600" dirty="0" smtClean="0"/>
              <a:t>It can “assume and assign” the contract.</a:t>
            </a:r>
          </a:p>
          <a:p>
            <a:pPr lvl="4"/>
            <a:r>
              <a:rPr lang="en-US" sz="1400" dirty="0" smtClean="0"/>
              <a:t>Assumption and assignment means transfer the benefits and the burdens of a contract to a third party—usually in connection with an M&amp;A transaction.</a:t>
            </a:r>
          </a:p>
          <a:p>
            <a:pPr lvl="3"/>
            <a:r>
              <a:rPr lang="en-US" sz="1600" dirty="0" smtClean="0"/>
              <a:t>It can “reject” the contract.</a:t>
            </a:r>
          </a:p>
          <a:p>
            <a:pPr lvl="4"/>
            <a:r>
              <a:rPr lang="en-US" sz="1400" dirty="0" smtClean="0"/>
              <a:t>Rejection is a deemed breach of the contract as of the day before the Chapter 11 case’s filing, but relieves the debtor of any obligation to abide by the terms of that contract going forward.</a:t>
            </a:r>
          </a:p>
          <a:p>
            <a:pPr lvl="1"/>
            <a:r>
              <a:rPr lang="en-US" sz="1800" dirty="0" smtClean="0"/>
              <a:t>A debtor faced with a long-term contract that locks in minimum volume requirements that are higher than an </a:t>
            </a:r>
            <a:r>
              <a:rPr lang="en-US" sz="1800" dirty="0" err="1" smtClean="0"/>
              <a:t>E&amp;P</a:t>
            </a:r>
            <a:r>
              <a:rPr lang="en-US" sz="1800" dirty="0" smtClean="0"/>
              <a:t> company is pumping due to low prices that was priced when the per barrel price of oil was three times higher than current price is a prime example of a contract worthy of rejection.</a:t>
            </a:r>
          </a:p>
          <a:p>
            <a:pPr lvl="3"/>
            <a:r>
              <a:rPr lang="en-US" sz="1600" dirty="0" smtClean="0"/>
              <a:t>The decision to reject is reviewed by the court on the “business judgment” standard.</a:t>
            </a:r>
            <a:endParaRPr lang="en-US" sz="1600" dirty="0"/>
          </a:p>
        </p:txBody>
      </p:sp>
    </p:spTree>
    <p:extLst>
      <p:ext uri="{BB962C8B-B14F-4D97-AF65-F5344CB8AC3E}">
        <p14:creationId xmlns:p14="http://schemas.microsoft.com/office/powerpoint/2010/main" val="311780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Midstream Company Efforts To Avoid Rejection</a:t>
            </a:r>
            <a:endParaRPr lang="en-US" dirty="0"/>
          </a:p>
        </p:txBody>
      </p:sp>
      <p:sp>
        <p:nvSpPr>
          <p:cNvPr id="3" name="Content Placeholder 2"/>
          <p:cNvSpPr>
            <a:spLocks noGrp="1"/>
          </p:cNvSpPr>
          <p:nvPr>
            <p:ph idx="1"/>
          </p:nvPr>
        </p:nvSpPr>
        <p:spPr/>
        <p:txBody>
          <a:bodyPr/>
          <a:lstStyle/>
          <a:p>
            <a:r>
              <a:rPr lang="en-US" sz="2000" dirty="0" smtClean="0"/>
              <a:t>Mindful that rejection of a contract cannot undo an already completed transfer of a fully vested interest in property, contracts between Midstream and Upstream companies have provisions protective of the Midstream Company.</a:t>
            </a:r>
          </a:p>
          <a:p>
            <a:pPr lvl="1"/>
            <a:r>
              <a:rPr lang="en-US" sz="1800" dirty="0" smtClean="0"/>
              <a:t>The Upstream Company “dedicates” to the “performance” of the agreement all hydrocarbons produced within a defined area.</a:t>
            </a:r>
          </a:p>
          <a:p>
            <a:pPr lvl="1"/>
            <a:r>
              <a:rPr lang="en-US" sz="1800" dirty="0" smtClean="0"/>
              <a:t>The Upstream Company conveys title to the Midstream Company of a tract of land for the construction of a gathering system.</a:t>
            </a:r>
          </a:p>
          <a:p>
            <a:pPr lvl="1"/>
            <a:r>
              <a:rPr lang="en-US" sz="1800" dirty="0" smtClean="0"/>
              <a:t>The Upstream Company grants an easement on its land to the Midstream Company for the installation of the midstream pipeline.</a:t>
            </a:r>
          </a:p>
          <a:p>
            <a:pPr lvl="1"/>
            <a:r>
              <a:rPr lang="en-US" sz="1800" dirty="0" smtClean="0"/>
              <a:t>Most importantly, the agreement provides that the agreement itself and the dedication of one hundred percent of the product produced by the Upstream Company at the location constitute “covenants running with the land” of the Upstream Company and are “binding on and inure to the benefit of” the successors, heirs and assigns of both Upstream Company and the Midstream Company.</a:t>
            </a:r>
            <a:endParaRPr lang="en-US" dirty="0"/>
          </a:p>
        </p:txBody>
      </p:sp>
    </p:spTree>
    <p:extLst>
      <p:ext uri="{BB962C8B-B14F-4D97-AF65-F5344CB8AC3E}">
        <p14:creationId xmlns:p14="http://schemas.microsoft.com/office/powerpoint/2010/main" val="157174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Laid Plans—Sabine Oil &amp; Gas Corporation</a:t>
            </a:r>
            <a:endParaRPr lang="en-US" dirty="0"/>
          </a:p>
        </p:txBody>
      </p:sp>
      <p:sp>
        <p:nvSpPr>
          <p:cNvPr id="3" name="Content Placeholder 2"/>
          <p:cNvSpPr>
            <a:spLocks noGrp="1"/>
          </p:cNvSpPr>
          <p:nvPr>
            <p:ph idx="1"/>
          </p:nvPr>
        </p:nvSpPr>
        <p:spPr/>
        <p:txBody>
          <a:bodyPr/>
          <a:lstStyle/>
          <a:p>
            <a:r>
              <a:rPr lang="en-US" sz="2400" dirty="0" smtClean="0"/>
              <a:t>In the Sabine Oil &amp; Gas Corporation Chapter 11 Case, Sabine Sought To Reject Its Midstream Gathering Agreements With </a:t>
            </a:r>
            <a:r>
              <a:rPr lang="en-US" sz="2400" dirty="0" err="1" smtClean="0"/>
              <a:t>HPIP</a:t>
            </a:r>
            <a:r>
              <a:rPr lang="en-US" sz="2400" dirty="0" smtClean="0"/>
              <a:t> Gonzales Holdings and </a:t>
            </a:r>
            <a:r>
              <a:rPr lang="en-US" sz="2400" dirty="0" err="1" smtClean="0"/>
              <a:t>Nordheim</a:t>
            </a:r>
            <a:r>
              <a:rPr lang="en-US" sz="2400" dirty="0" smtClean="0"/>
              <a:t> Eagle Ford Gathering.</a:t>
            </a:r>
          </a:p>
          <a:p>
            <a:pPr lvl="1"/>
            <a:r>
              <a:rPr lang="en-US" sz="2000" dirty="0" smtClean="0"/>
              <a:t>The Court separated the analysis into two separate questions.</a:t>
            </a:r>
          </a:p>
          <a:p>
            <a:pPr lvl="3"/>
            <a:r>
              <a:rPr lang="en-US" sz="1800" dirty="0" smtClean="0"/>
              <a:t>Were the midstream gathering contracts “executory contracts” that could be rejected?</a:t>
            </a:r>
          </a:p>
          <a:p>
            <a:pPr lvl="3"/>
            <a:r>
              <a:rPr lang="en-US" sz="1800" dirty="0" smtClean="0"/>
              <a:t>If so, because rejection is only a deemed breach by the debtor and not a termination of the agreement, do any of the covenants in the agreement survive?</a:t>
            </a:r>
          </a:p>
          <a:p>
            <a:pPr lvl="4"/>
            <a:r>
              <a:rPr lang="en-US" sz="1600" dirty="0" smtClean="0"/>
              <a:t>The covenant of particular focus was the mineral dedication so, even if the Midstream Company could not preserve the contract pricing, it would at least preserve the right to the produced hydrocarbons for the duration of the grant.</a:t>
            </a:r>
          </a:p>
          <a:p>
            <a:pPr lvl="1"/>
            <a:r>
              <a:rPr lang="en-US" sz="2000" dirty="0"/>
              <a:t>The Court issued two separate opinions in which it held:</a:t>
            </a:r>
          </a:p>
          <a:p>
            <a:pPr lvl="3"/>
            <a:r>
              <a:rPr lang="en-US" sz="1800" dirty="0"/>
              <a:t>The midstream gathering contracts are executory contracts subject to </a:t>
            </a:r>
            <a:r>
              <a:rPr lang="en-US" sz="1800" dirty="0" smtClean="0"/>
              <a:t>rejection.</a:t>
            </a:r>
            <a:endParaRPr lang="en-US" sz="1800" dirty="0"/>
          </a:p>
          <a:p>
            <a:pPr lvl="3"/>
            <a:r>
              <a:rPr lang="en-US" sz="1800" dirty="0"/>
              <a:t>The covenants in those agreements do not survive rejection because </a:t>
            </a:r>
            <a:r>
              <a:rPr lang="en-US" sz="1800" dirty="0" smtClean="0"/>
              <a:t>they </a:t>
            </a:r>
            <a:r>
              <a:rPr lang="en-US" sz="1800" dirty="0"/>
              <a:t>do not “run with the land” under applicable state (Texas) law.</a:t>
            </a:r>
          </a:p>
          <a:p>
            <a:pPr lvl="1"/>
            <a:endParaRPr lang="en-US" dirty="0"/>
          </a:p>
        </p:txBody>
      </p:sp>
    </p:spTree>
    <p:extLst>
      <p:ext uri="{BB962C8B-B14F-4D97-AF65-F5344CB8AC3E}">
        <p14:creationId xmlns:p14="http://schemas.microsoft.com/office/powerpoint/2010/main" val="685956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Sabine:  The Midstream Gathering Agreements Are Subject To Rejection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Court Held That The Midstream Gathering Contracts Were Executory Contracts Subject To Rejection</a:t>
            </a:r>
          </a:p>
          <a:p>
            <a:pPr lvl="1"/>
            <a:r>
              <a:rPr lang="en-US" dirty="0" smtClean="0"/>
              <a:t>All parties agreed that the midstream gathering agreements were executory contracts and were therefore subject to assumption or rejection.</a:t>
            </a:r>
          </a:p>
          <a:p>
            <a:pPr lvl="3"/>
            <a:r>
              <a:rPr lang="en-US" dirty="0" err="1" smtClean="0"/>
              <a:t>HPIP</a:t>
            </a:r>
            <a:r>
              <a:rPr lang="en-US" dirty="0" smtClean="0"/>
              <a:t> even conceded that rejection was appropriate, focusing instead on the effect of rejection and asserting that even after rejection those covenants that run with the land would remain binding on the debtor.</a:t>
            </a:r>
          </a:p>
          <a:p>
            <a:pPr lvl="3"/>
            <a:r>
              <a:rPr lang="en-US" dirty="0" err="1" smtClean="0"/>
              <a:t>Nordheim</a:t>
            </a:r>
            <a:r>
              <a:rPr lang="en-US" dirty="0"/>
              <a:t> </a:t>
            </a:r>
            <a:r>
              <a:rPr lang="en-US" dirty="0" smtClean="0"/>
              <a:t>asserted that rejection should be disallowed because it was largely futile—the bulk of the agreement’s provisions would survive because “running with the land.”</a:t>
            </a:r>
          </a:p>
          <a:p>
            <a:pPr lvl="3"/>
            <a:r>
              <a:rPr lang="en-US" dirty="0" smtClean="0"/>
              <a:t>The Debtor asserted that its business judgment to reject the agreement was sound because “it is not financially viable for them to deliver the minimum amounts of gas and condensate set forth in the Agreements, and, absent rejection, they would therefore be required to make the contractual deficiency payments, which would impose a considerable and unnecessary drain on the [debtor’s] resources.”</a:t>
            </a:r>
          </a:p>
          <a:p>
            <a:pPr lvl="1"/>
            <a:r>
              <a:rPr lang="en-US" dirty="0" smtClean="0"/>
              <a:t>Consistent with the parties’ agreement, the court held that the midstream gathering contract was an executory contract subject to assumption or rejection</a:t>
            </a:r>
          </a:p>
          <a:p>
            <a:pPr lvl="1"/>
            <a:r>
              <a:rPr lang="en-US" dirty="0" smtClean="0"/>
              <a:t>The Court held, consistent with well-established decisional law that the business judgment rule applied to a debtor’s decision to assume or reject.</a:t>
            </a:r>
          </a:p>
          <a:p>
            <a:pPr lvl="1"/>
            <a:r>
              <a:rPr lang="en-US" dirty="0" smtClean="0"/>
              <a:t>“In the absence of any allegation challenging the Debtor’s decision-making process, the Court finds that the Debtors have property and adequately considered the business and legal risks associated with rejection … [and] defers to the business judgment of the Debtors to reject the [a]</a:t>
            </a:r>
            <a:r>
              <a:rPr lang="en-US" dirty="0" err="1" smtClean="0"/>
              <a:t>greements</a:t>
            </a:r>
            <a:r>
              <a:rPr lang="en-US" dirty="0" smtClean="0"/>
              <a:t>.”</a:t>
            </a:r>
          </a:p>
          <a:p>
            <a:pPr lvl="3"/>
            <a:endParaRPr lang="en-US" dirty="0"/>
          </a:p>
        </p:txBody>
      </p:sp>
    </p:spTree>
    <p:extLst>
      <p:ext uri="{BB962C8B-B14F-4D97-AF65-F5344CB8AC3E}">
        <p14:creationId xmlns:p14="http://schemas.microsoft.com/office/powerpoint/2010/main" val="3497152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Sabine:  The Effect Of Rejection</a:t>
            </a:r>
            <a:endParaRPr lang="en-US" dirty="0"/>
          </a:p>
        </p:txBody>
      </p:sp>
      <p:sp>
        <p:nvSpPr>
          <p:cNvPr id="3" name="Content Placeholder 2"/>
          <p:cNvSpPr>
            <a:spLocks noGrp="1"/>
          </p:cNvSpPr>
          <p:nvPr>
            <p:ph idx="1"/>
          </p:nvPr>
        </p:nvSpPr>
        <p:spPr/>
        <p:txBody>
          <a:bodyPr>
            <a:normAutofit/>
          </a:bodyPr>
          <a:lstStyle/>
          <a:p>
            <a:r>
              <a:rPr lang="en-US" sz="2400" dirty="0" smtClean="0"/>
              <a:t>The Primary Focus Of The Discussion Was The Effect Of Rejection</a:t>
            </a:r>
          </a:p>
          <a:p>
            <a:pPr lvl="1"/>
            <a:r>
              <a:rPr lang="en-US" sz="2000" dirty="0" smtClean="0"/>
              <a:t>If the Covenants Do Not Run With The Land</a:t>
            </a:r>
          </a:p>
          <a:p>
            <a:pPr lvl="3"/>
            <a:r>
              <a:rPr lang="en-US" sz="1800" dirty="0" smtClean="0"/>
              <a:t>The Debtors are free to negotiate new gas gathering agreements with any party, likely obtaining better terms than the existing agreements provide.</a:t>
            </a:r>
          </a:p>
          <a:p>
            <a:pPr marL="541337" lvl="3" indent="0">
              <a:buNone/>
            </a:pPr>
            <a:endParaRPr lang="en-US" sz="1800" dirty="0" smtClean="0"/>
          </a:p>
          <a:p>
            <a:pPr lvl="1"/>
            <a:r>
              <a:rPr lang="en-US" sz="2000" dirty="0" smtClean="0"/>
              <a:t>If the Covenants Do Run With The Land</a:t>
            </a:r>
          </a:p>
          <a:p>
            <a:pPr lvl="3"/>
            <a:r>
              <a:rPr lang="en-US" sz="1800" dirty="0" smtClean="0"/>
              <a:t>The Debtors remain bound by those provisions of the agreement that run with the land.</a:t>
            </a:r>
          </a:p>
          <a:p>
            <a:pPr lvl="3"/>
            <a:r>
              <a:rPr lang="en-US" sz="1800" dirty="0" smtClean="0"/>
              <a:t>“The Debtors will likely need to pursue alternative arrangements with </a:t>
            </a:r>
            <a:r>
              <a:rPr lang="en-US" sz="1800" dirty="0" err="1" smtClean="0"/>
              <a:t>Nordheim</a:t>
            </a:r>
            <a:r>
              <a:rPr lang="en-US" sz="1800" dirty="0" smtClean="0"/>
              <a:t> and </a:t>
            </a:r>
            <a:r>
              <a:rPr lang="en-US" sz="1800" dirty="0" err="1" smtClean="0"/>
              <a:t>HPIP</a:t>
            </a:r>
            <a:r>
              <a:rPr lang="en-US" sz="1800" dirty="0" smtClean="0"/>
              <a:t> consistent with the covenants to which the Debtors would remain bound.”</a:t>
            </a:r>
          </a:p>
          <a:p>
            <a:pPr marL="541337" lvl="3" indent="0">
              <a:buNone/>
            </a:pPr>
            <a:endParaRPr lang="en-US" sz="1800" dirty="0" smtClean="0"/>
          </a:p>
          <a:p>
            <a:pPr lvl="1"/>
            <a:r>
              <a:rPr lang="en-US" sz="2000" dirty="0" smtClean="0"/>
              <a:t>The Covenants At Issue:</a:t>
            </a:r>
          </a:p>
          <a:p>
            <a:pPr lvl="3"/>
            <a:r>
              <a:rPr lang="en-US" sz="1800" dirty="0" smtClean="0"/>
              <a:t>Dedication of one hundred percent of the output to the midstream providers.</a:t>
            </a:r>
          </a:p>
          <a:p>
            <a:pPr lvl="3"/>
            <a:r>
              <a:rPr lang="en-US" sz="1800" dirty="0" smtClean="0"/>
              <a:t>The obligation to pay a gathering fee.</a:t>
            </a:r>
            <a:endParaRPr lang="en-US" sz="1800" dirty="0"/>
          </a:p>
        </p:txBody>
      </p:sp>
    </p:spTree>
    <p:extLst>
      <p:ext uri="{BB962C8B-B14F-4D97-AF65-F5344CB8AC3E}">
        <p14:creationId xmlns:p14="http://schemas.microsoft.com/office/powerpoint/2010/main" val="2340391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Sabine:  The Midstream Gathering Agreements Do NOT Run With The Land</a:t>
            </a:r>
            <a:endParaRPr lang="en-US" dirty="0"/>
          </a:p>
        </p:txBody>
      </p:sp>
      <p:sp>
        <p:nvSpPr>
          <p:cNvPr id="3" name="Content Placeholder 2"/>
          <p:cNvSpPr>
            <a:spLocks noGrp="1"/>
          </p:cNvSpPr>
          <p:nvPr>
            <p:ph idx="1"/>
          </p:nvPr>
        </p:nvSpPr>
        <p:spPr/>
        <p:txBody>
          <a:bodyPr>
            <a:normAutofit fontScale="92500"/>
          </a:bodyPr>
          <a:lstStyle/>
          <a:p>
            <a:r>
              <a:rPr lang="en-US" sz="2400" dirty="0" smtClean="0"/>
              <a:t>The Court Held That The Midstream Gathering Agreements Do Not Run With The Land</a:t>
            </a:r>
          </a:p>
          <a:p>
            <a:pPr lvl="1"/>
            <a:r>
              <a:rPr lang="en-US" sz="2000" dirty="0" smtClean="0"/>
              <a:t>Applied a five part test</a:t>
            </a:r>
          </a:p>
          <a:p>
            <a:pPr lvl="3"/>
            <a:r>
              <a:rPr lang="en-US" sz="1800" dirty="0" smtClean="0"/>
              <a:t>Does the covenant touch and concern the land?</a:t>
            </a:r>
          </a:p>
          <a:p>
            <a:pPr lvl="4"/>
            <a:r>
              <a:rPr lang="en-US" sz="1600" dirty="0" smtClean="0"/>
              <a:t>Not here because the rights of the midstream companies to the hydrocarbons did not vest while they were still in the ground but only vested after they had been extracted.</a:t>
            </a:r>
          </a:p>
          <a:p>
            <a:pPr lvl="3"/>
            <a:r>
              <a:rPr lang="en-US" sz="1800" dirty="0" smtClean="0"/>
              <a:t>Does the covenant relate to a thing in existence or specifically bind the parties and their assigns?</a:t>
            </a:r>
          </a:p>
          <a:p>
            <a:pPr lvl="3"/>
            <a:r>
              <a:rPr lang="en-US" sz="1800" dirty="0" smtClean="0"/>
              <a:t>Did the original parties to the agreement intend that the covenants run the land?</a:t>
            </a:r>
          </a:p>
          <a:p>
            <a:pPr lvl="3"/>
            <a:r>
              <a:rPr lang="en-US" sz="1800" dirty="0" smtClean="0"/>
              <a:t>Does the successor to the original counterparty have notice?</a:t>
            </a:r>
          </a:p>
          <a:p>
            <a:pPr lvl="3"/>
            <a:r>
              <a:rPr lang="en-US" sz="1800" dirty="0" smtClean="0"/>
              <a:t> Is there horizontal privity of estate?</a:t>
            </a:r>
          </a:p>
          <a:p>
            <a:pPr lvl="4"/>
            <a:r>
              <a:rPr lang="en-US" sz="1600" dirty="0" smtClean="0"/>
              <a:t>The model for the creation of horizontal privity is the conveyance of an interest in property that itself is being burdened with the relevant covenant, not the conveyance of an interest in property that is distinct from (even if somewhat related to) the property burdened by the covenant.</a:t>
            </a:r>
          </a:p>
          <a:p>
            <a:pPr lvl="4"/>
            <a:r>
              <a:rPr lang="en-US" sz="1600" dirty="0" smtClean="0"/>
              <a:t>The  grant of the easement for the pipeline and the right to receive already extracted minerals do not connect to the Debtor’s wells themselves so do not burden that Debtor’s title in the minerals or the wells.</a:t>
            </a:r>
            <a:r>
              <a:rPr lang="en-US" dirty="0" smtClean="0"/>
              <a:t> </a:t>
            </a:r>
            <a:endParaRPr lang="en-US" dirty="0"/>
          </a:p>
        </p:txBody>
      </p:sp>
    </p:spTree>
    <p:extLst>
      <p:ext uri="{BB962C8B-B14F-4D97-AF65-F5344CB8AC3E}">
        <p14:creationId xmlns:p14="http://schemas.microsoft.com/office/powerpoint/2010/main" val="101590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9160" y="1237957"/>
            <a:ext cx="10988040" cy="4979963"/>
          </a:xfrm>
          <a:prstGeom prst="rect">
            <a:avLst/>
          </a:prstGeom>
        </p:spPr>
      </p:pic>
    </p:spTree>
    <p:extLst>
      <p:ext uri="{BB962C8B-B14F-4D97-AF65-F5344CB8AC3E}">
        <p14:creationId xmlns:p14="http://schemas.microsoft.com/office/powerpoint/2010/main" val="2357185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Energy Industry Bankruptcies:  Renewables</a:t>
            </a:r>
            <a:endParaRPr lang="en-US" dirty="0"/>
          </a:p>
        </p:txBody>
      </p:sp>
      <p:sp>
        <p:nvSpPr>
          <p:cNvPr id="3" name="Content Placeholder 2"/>
          <p:cNvSpPr>
            <a:spLocks noGrp="1"/>
          </p:cNvSpPr>
          <p:nvPr>
            <p:ph idx="1"/>
          </p:nvPr>
        </p:nvSpPr>
        <p:spPr/>
        <p:txBody>
          <a:bodyPr>
            <a:normAutofit/>
          </a:bodyPr>
          <a:lstStyle/>
          <a:p>
            <a:r>
              <a:rPr lang="en-US" sz="2800" dirty="0" smtClean="0"/>
              <a:t>SunEdison, Inc.</a:t>
            </a:r>
          </a:p>
          <a:p>
            <a:pPr lvl="1"/>
            <a:r>
              <a:rPr lang="en-US" sz="2400" dirty="0" smtClean="0"/>
              <a:t>On April 21, 2016, SunEdison, Inc. and twenty-six of its over 2,000 affiliates filed Chapter 11 cases in the Southern District of New York.</a:t>
            </a:r>
          </a:p>
          <a:p>
            <a:pPr lvl="1"/>
            <a:r>
              <a:rPr lang="en-US" sz="2400" dirty="0" smtClean="0"/>
              <a:t>The Debtor entities are the ultimate parent (SunEdison, Inc. or “</a:t>
            </a:r>
            <a:r>
              <a:rPr lang="en-US" sz="2400" dirty="0" err="1" smtClean="0"/>
              <a:t>SUNE</a:t>
            </a:r>
            <a:r>
              <a:rPr lang="en-US" sz="2400" dirty="0" smtClean="0"/>
              <a:t>”) and certain of its direct and indirect subsidiaries that are part of its “Renewable Energy Development Segment.”</a:t>
            </a:r>
          </a:p>
          <a:p>
            <a:pPr lvl="1"/>
            <a:r>
              <a:rPr lang="en-US" sz="2400" dirty="0" smtClean="0"/>
              <a:t>The Debtor entities do NOT include those SunEdison direct and indirect subsidiaries that own and operate power generation facilities (so called “</a:t>
            </a:r>
            <a:r>
              <a:rPr lang="en-US" sz="2400" dirty="0" err="1" smtClean="0"/>
              <a:t>yieldcos</a:t>
            </a:r>
            <a:r>
              <a:rPr lang="en-US" sz="2400" dirty="0" smtClean="0"/>
              <a:t>”).</a:t>
            </a:r>
          </a:p>
          <a:p>
            <a:pPr lvl="3"/>
            <a:r>
              <a:rPr lang="en-US" sz="2000" dirty="0" smtClean="0"/>
              <a:t>While the </a:t>
            </a:r>
            <a:r>
              <a:rPr lang="en-US" sz="2000" dirty="0" err="1" smtClean="0"/>
              <a:t>yieldcos</a:t>
            </a:r>
            <a:r>
              <a:rPr lang="en-US" sz="2000" dirty="0" smtClean="0"/>
              <a:t> are not themselves Chapter 11 debtors, the controlling equity interests that SunEdison holds in those entities is property that is subject to administration in the bankruptcy cases.</a:t>
            </a:r>
          </a:p>
        </p:txBody>
      </p:sp>
    </p:spTree>
    <p:extLst>
      <p:ext uri="{BB962C8B-B14F-4D97-AF65-F5344CB8AC3E}">
        <p14:creationId xmlns:p14="http://schemas.microsoft.com/office/powerpoint/2010/main" val="3832143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SunEdison Structure</a:t>
            </a:r>
            <a:endParaRPr lang="en-US" dirty="0"/>
          </a:p>
        </p:txBody>
      </p:sp>
      <p:sp>
        <p:nvSpPr>
          <p:cNvPr id="3" name="Content Placeholder 2"/>
          <p:cNvSpPr>
            <a:spLocks noGrp="1"/>
          </p:cNvSpPr>
          <p:nvPr>
            <p:ph idx="1"/>
          </p:nvPr>
        </p:nvSpPr>
        <p:spPr/>
        <p:txBody>
          <a:bodyPr>
            <a:noAutofit/>
          </a:bodyPr>
          <a:lstStyle/>
          <a:p>
            <a:r>
              <a:rPr lang="en-US" sz="2000" dirty="0" smtClean="0"/>
              <a:t>Four Business Segments</a:t>
            </a:r>
          </a:p>
          <a:p>
            <a:pPr lvl="1"/>
            <a:r>
              <a:rPr lang="en-US" sz="1800" dirty="0" smtClean="0"/>
              <a:t>Renewable Energy Development Segment</a:t>
            </a:r>
          </a:p>
          <a:p>
            <a:pPr lvl="3"/>
            <a:r>
              <a:rPr lang="en-US" sz="1600" dirty="0" smtClean="0"/>
              <a:t>Develops,  constructs, finances and then sells or contributes solar, wind and other renewable energy systems.</a:t>
            </a:r>
          </a:p>
          <a:p>
            <a:pPr lvl="2"/>
            <a:r>
              <a:rPr lang="en-US" sz="1800" dirty="0" smtClean="0"/>
              <a:t>Renewable Energy Operating Systems Segment</a:t>
            </a:r>
          </a:p>
          <a:p>
            <a:pPr lvl="3"/>
            <a:r>
              <a:rPr lang="en-US" sz="1600" dirty="0" smtClean="0"/>
              <a:t>Owns and operates contracted clean power generation projects developed and constructed by the Renewable Energy Development Segment.</a:t>
            </a:r>
          </a:p>
          <a:p>
            <a:pPr lvl="2"/>
            <a:r>
              <a:rPr lang="en-US" sz="1800" dirty="0" err="1" smtClean="0"/>
              <a:t>TerraForm</a:t>
            </a:r>
            <a:r>
              <a:rPr lang="en-US" sz="1800" dirty="0" smtClean="0"/>
              <a:t> Power Segment</a:t>
            </a:r>
          </a:p>
          <a:p>
            <a:pPr lvl="3"/>
            <a:r>
              <a:rPr lang="en-US" sz="1600" dirty="0" smtClean="0"/>
              <a:t>A publicly traded subsidiary of SunEdison that is designed to generate dividends to shareholders through owning and operating contracted clean power generation assets located in established markets.</a:t>
            </a:r>
          </a:p>
          <a:p>
            <a:pPr lvl="4"/>
            <a:r>
              <a:rPr lang="en-US" sz="1400" dirty="0" smtClean="0"/>
              <a:t>SunEdison retains 35% of the economic interest and 85% of the voting interests in this segment.</a:t>
            </a:r>
          </a:p>
          <a:p>
            <a:pPr lvl="2"/>
            <a:r>
              <a:rPr lang="en-US" sz="1800" dirty="0" err="1" smtClean="0"/>
              <a:t>TerraForm</a:t>
            </a:r>
            <a:r>
              <a:rPr lang="en-US" sz="1800" dirty="0" smtClean="0"/>
              <a:t> Global Segment</a:t>
            </a:r>
          </a:p>
          <a:p>
            <a:pPr lvl="3"/>
            <a:r>
              <a:rPr lang="en-US" sz="1600" dirty="0"/>
              <a:t>A publicly traded subsidiary of SunEdison that is designed to generate dividends to shareholders through owning and operating contracted clean power generation assets located in </a:t>
            </a:r>
            <a:r>
              <a:rPr lang="en-US" sz="1600" dirty="0" smtClean="0"/>
              <a:t>emerging </a:t>
            </a:r>
            <a:r>
              <a:rPr lang="en-US" sz="1600" dirty="0"/>
              <a:t>markets.</a:t>
            </a:r>
          </a:p>
          <a:p>
            <a:pPr lvl="4"/>
            <a:r>
              <a:rPr lang="en-US" sz="1400" dirty="0"/>
              <a:t>SunEdison retains </a:t>
            </a:r>
            <a:r>
              <a:rPr lang="en-US" sz="1400" dirty="0" smtClean="0"/>
              <a:t>36% </a:t>
            </a:r>
            <a:r>
              <a:rPr lang="en-US" sz="1400" dirty="0"/>
              <a:t>of the economic interest and </a:t>
            </a:r>
            <a:r>
              <a:rPr lang="en-US" sz="1400" dirty="0" smtClean="0"/>
              <a:t>98% </a:t>
            </a:r>
            <a:r>
              <a:rPr lang="en-US" sz="1400" dirty="0"/>
              <a:t>of the voting interests in this segment.</a:t>
            </a:r>
          </a:p>
        </p:txBody>
      </p:sp>
    </p:spTree>
    <p:extLst>
      <p:ext uri="{BB962C8B-B14F-4D97-AF65-F5344CB8AC3E}">
        <p14:creationId xmlns:p14="http://schemas.microsoft.com/office/powerpoint/2010/main" val="2304466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SunEdison Business Model</a:t>
            </a:r>
            <a:endParaRPr lang="en-US" dirty="0"/>
          </a:p>
        </p:txBody>
      </p:sp>
      <p:sp>
        <p:nvSpPr>
          <p:cNvPr id="3" name="Content Placeholder 2"/>
          <p:cNvSpPr>
            <a:spLocks noGrp="1"/>
          </p:cNvSpPr>
          <p:nvPr>
            <p:ph idx="1"/>
          </p:nvPr>
        </p:nvSpPr>
        <p:spPr/>
        <p:txBody>
          <a:bodyPr/>
          <a:lstStyle/>
          <a:p>
            <a:r>
              <a:rPr lang="en-US" sz="2400" dirty="0" smtClean="0"/>
              <a:t>The Debtor Entities Are In The Renewable Energy Development Segment</a:t>
            </a:r>
          </a:p>
          <a:p>
            <a:pPr lvl="1"/>
            <a:endParaRPr lang="en-US" dirty="0" smtClean="0"/>
          </a:p>
          <a:p>
            <a:pPr lvl="1"/>
            <a:r>
              <a:rPr lang="en-US" dirty="0" smtClean="0"/>
              <a:t> </a:t>
            </a:r>
            <a:r>
              <a:rPr lang="en-US" sz="2000" dirty="0" smtClean="0"/>
              <a:t>This segment uses market-provided capital in the form of debt financing or equity funding to fund the costs of acquiring and developing renewable energy projects on seven continents.</a:t>
            </a:r>
          </a:p>
          <a:p>
            <a:pPr lvl="1"/>
            <a:r>
              <a:rPr lang="en-US" sz="2000" dirty="0" smtClean="0"/>
              <a:t>It creates an </a:t>
            </a:r>
            <a:r>
              <a:rPr lang="en-US" sz="2000" dirty="0" err="1" smtClean="0"/>
              <a:t>SPE</a:t>
            </a:r>
            <a:r>
              <a:rPr lang="en-US" sz="2000" dirty="0" smtClean="0"/>
              <a:t> upon having a signed or awarded long-term power purchase agreement or feed-in tariff or makes a determination that it has site control, an interconnection point and a likely energy sales agreement.</a:t>
            </a:r>
          </a:p>
          <a:p>
            <a:pPr lvl="1"/>
            <a:r>
              <a:rPr lang="en-US" sz="2000" dirty="0" smtClean="0"/>
              <a:t>The </a:t>
            </a:r>
            <a:r>
              <a:rPr lang="en-US" sz="2000" dirty="0" err="1" smtClean="0"/>
              <a:t>SPE</a:t>
            </a:r>
            <a:r>
              <a:rPr lang="en-US" sz="2000" dirty="0" smtClean="0"/>
              <a:t> then uses SunEdison provided or backstopped capital, in either case provided through the capital markets, to acquire land rights and permits and to construct and develop the project.</a:t>
            </a:r>
          </a:p>
          <a:p>
            <a:pPr lvl="3"/>
            <a:r>
              <a:rPr lang="en-US" sz="1800" dirty="0" smtClean="0"/>
              <a:t>Other SunEdison affiliates are used to carry out the development process</a:t>
            </a:r>
          </a:p>
          <a:p>
            <a:pPr lvl="1"/>
            <a:r>
              <a:rPr lang="en-US" sz="2000" dirty="0" smtClean="0"/>
              <a:t>Once the development phase is completed, the project is sold to a third party or, more often sold or contributed to a SunEdison “</a:t>
            </a:r>
            <a:r>
              <a:rPr lang="en-US" sz="2000" dirty="0" err="1" smtClean="0"/>
              <a:t>yieldco</a:t>
            </a:r>
            <a:r>
              <a:rPr lang="en-US" sz="2000" dirty="0" smtClean="0"/>
              <a:t>.”</a:t>
            </a:r>
          </a:p>
        </p:txBody>
      </p:sp>
    </p:spTree>
    <p:extLst>
      <p:ext uri="{BB962C8B-B14F-4D97-AF65-F5344CB8AC3E}">
        <p14:creationId xmlns:p14="http://schemas.microsoft.com/office/powerpoint/2010/main" val="2017287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SunEdison’s Chapter 11</a:t>
            </a:r>
            <a:endParaRPr lang="en-US" dirty="0"/>
          </a:p>
        </p:txBody>
      </p:sp>
      <p:sp>
        <p:nvSpPr>
          <p:cNvPr id="3" name="Content Placeholder 2"/>
          <p:cNvSpPr>
            <a:spLocks noGrp="1"/>
          </p:cNvSpPr>
          <p:nvPr>
            <p:ph idx="1"/>
          </p:nvPr>
        </p:nvSpPr>
        <p:spPr/>
        <p:txBody>
          <a:bodyPr>
            <a:noAutofit/>
          </a:bodyPr>
          <a:lstStyle/>
          <a:p>
            <a:r>
              <a:rPr lang="en-US" sz="2400" dirty="0" smtClean="0"/>
              <a:t>SunEdison Was NOT Driven Into Bankruptcy By Energy Market Pricing</a:t>
            </a:r>
          </a:p>
          <a:p>
            <a:pPr lvl="1"/>
            <a:r>
              <a:rPr lang="en-US" sz="2000" dirty="0" smtClean="0"/>
              <a:t>Rather, SunEdison’s Chapter 11 was driven by a combination of </a:t>
            </a:r>
          </a:p>
          <a:p>
            <a:pPr lvl="3"/>
            <a:r>
              <a:rPr lang="en-US" sz="1800" dirty="0" smtClean="0"/>
              <a:t>Overleverage</a:t>
            </a:r>
          </a:p>
          <a:p>
            <a:pPr lvl="3"/>
            <a:r>
              <a:rPr lang="en-US" sz="1800" dirty="0" smtClean="0"/>
              <a:t> The occurrence of a series of events. </a:t>
            </a:r>
          </a:p>
          <a:p>
            <a:pPr marL="541337" lvl="3" indent="0">
              <a:buNone/>
            </a:pPr>
            <a:endParaRPr lang="en-US" sz="1800" dirty="0" smtClean="0"/>
          </a:p>
          <a:p>
            <a:pPr lvl="1"/>
            <a:r>
              <a:rPr lang="en-US" sz="2000" dirty="0" smtClean="0"/>
              <a:t>As a result, SunEdison</a:t>
            </a:r>
          </a:p>
          <a:p>
            <a:pPr lvl="3"/>
            <a:r>
              <a:rPr lang="en-US" sz="1800" dirty="0" smtClean="0"/>
              <a:t>Had limited its access to market-provided capital. </a:t>
            </a:r>
          </a:p>
          <a:p>
            <a:pPr lvl="3"/>
            <a:r>
              <a:rPr lang="en-US" sz="1800" dirty="0" smtClean="0"/>
              <a:t>Received notice of default from its senior lenders.</a:t>
            </a:r>
          </a:p>
          <a:p>
            <a:pPr lvl="3"/>
            <a:r>
              <a:rPr lang="en-US" sz="1800" dirty="0" smtClean="0"/>
              <a:t>Was the subject to multiple law suits as well as an SEC and DOJ inquiry.</a:t>
            </a:r>
          </a:p>
          <a:p>
            <a:pPr marL="541337" lvl="3" indent="0">
              <a:buNone/>
            </a:pPr>
            <a:endParaRPr lang="en-US" sz="1800" dirty="0" smtClean="0"/>
          </a:p>
          <a:p>
            <a:pPr lvl="1"/>
            <a:r>
              <a:rPr lang="en-US" sz="2000" dirty="0" smtClean="0"/>
              <a:t>The combination constrained its liquidity to the degree that it could not continue project development.</a:t>
            </a:r>
          </a:p>
        </p:txBody>
      </p:sp>
    </p:spTree>
    <p:extLst>
      <p:ext uri="{BB962C8B-B14F-4D97-AF65-F5344CB8AC3E}">
        <p14:creationId xmlns:p14="http://schemas.microsoft.com/office/powerpoint/2010/main" val="3875560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SunEdison’s Debt Structure</a:t>
            </a:r>
            <a:endParaRPr lang="en-US" dirty="0"/>
          </a:p>
        </p:txBody>
      </p:sp>
      <p:sp>
        <p:nvSpPr>
          <p:cNvPr id="3" name="Content Placeholder 2"/>
          <p:cNvSpPr>
            <a:spLocks noGrp="1"/>
          </p:cNvSpPr>
          <p:nvPr>
            <p:ph idx="1"/>
          </p:nvPr>
        </p:nvSpPr>
        <p:spPr/>
        <p:txBody>
          <a:bodyPr/>
          <a:lstStyle/>
          <a:p>
            <a:r>
              <a:rPr lang="en-US" sz="2800" dirty="0"/>
              <a:t>Over $8.7 billion in total debt</a:t>
            </a:r>
          </a:p>
          <a:p>
            <a:pPr lvl="1"/>
            <a:r>
              <a:rPr lang="en-US" sz="2400" dirty="0"/>
              <a:t>$1.64 billion of secured recourse debt</a:t>
            </a:r>
          </a:p>
          <a:p>
            <a:pPr lvl="1"/>
            <a:r>
              <a:rPr lang="en-US" sz="2400" dirty="0"/>
              <a:t>$2.19 billion of unsecured recourse debt</a:t>
            </a:r>
          </a:p>
          <a:p>
            <a:pPr lvl="1"/>
            <a:r>
              <a:rPr lang="en-US" sz="2400" dirty="0"/>
              <a:t>$3.8 billion of project level non-recourse debt</a:t>
            </a:r>
          </a:p>
          <a:p>
            <a:pPr lvl="1"/>
            <a:r>
              <a:rPr lang="en-US" sz="2400" dirty="0"/>
              <a:t>$357 million in trade debt</a:t>
            </a:r>
          </a:p>
          <a:p>
            <a:endParaRPr lang="en-US" dirty="0"/>
          </a:p>
        </p:txBody>
      </p:sp>
    </p:spTree>
    <p:extLst>
      <p:ext uri="{BB962C8B-B14F-4D97-AF65-F5344CB8AC3E}">
        <p14:creationId xmlns:p14="http://schemas.microsoft.com/office/powerpoint/2010/main" val="3980177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Events That Contributed</a:t>
            </a:r>
            <a:endParaRPr lang="en-US" dirty="0"/>
          </a:p>
        </p:txBody>
      </p:sp>
      <p:sp>
        <p:nvSpPr>
          <p:cNvPr id="3" name="Content Placeholder 2"/>
          <p:cNvSpPr>
            <a:spLocks noGrp="1"/>
          </p:cNvSpPr>
          <p:nvPr>
            <p:ph idx="1"/>
          </p:nvPr>
        </p:nvSpPr>
        <p:spPr/>
        <p:txBody>
          <a:bodyPr>
            <a:normAutofit lnSpcReduction="10000"/>
          </a:bodyPr>
          <a:lstStyle/>
          <a:p>
            <a:r>
              <a:rPr lang="en-US" dirty="0" smtClean="0"/>
              <a:t>Expenses </a:t>
            </a:r>
            <a:r>
              <a:rPr lang="en-US" dirty="0"/>
              <a:t>associated with </a:t>
            </a:r>
            <a:r>
              <a:rPr lang="en-US" dirty="0" err="1"/>
              <a:t>TERP</a:t>
            </a:r>
            <a:r>
              <a:rPr lang="en-US" dirty="0"/>
              <a:t> (the </a:t>
            </a:r>
            <a:r>
              <a:rPr lang="en-US" dirty="0" smtClean="0"/>
              <a:t>developed country </a:t>
            </a:r>
            <a:r>
              <a:rPr lang="en-US" dirty="0" err="1"/>
              <a:t>yieldco</a:t>
            </a:r>
            <a:r>
              <a:rPr lang="en-US" dirty="0"/>
              <a:t>) IPO</a:t>
            </a:r>
          </a:p>
          <a:p>
            <a:r>
              <a:rPr lang="en-US" dirty="0"/>
              <a:t>Expensed associated with Global (the developing country </a:t>
            </a:r>
            <a:r>
              <a:rPr lang="en-US" dirty="0" err="1"/>
              <a:t>yieldco</a:t>
            </a:r>
            <a:r>
              <a:rPr lang="en-US" dirty="0"/>
              <a:t>) IPO</a:t>
            </a:r>
          </a:p>
          <a:p>
            <a:r>
              <a:rPr lang="en-US" dirty="0"/>
              <a:t>$2.4 billion acquisition of First Wind from </a:t>
            </a:r>
            <a:r>
              <a:rPr lang="en-US" dirty="0" err="1"/>
              <a:t>D.E.Shaw</a:t>
            </a:r>
            <a:r>
              <a:rPr lang="en-US" dirty="0"/>
              <a:t> Composite and subsequent inability to fully develop in-process </a:t>
            </a:r>
            <a:r>
              <a:rPr lang="en-US" dirty="0" err="1"/>
              <a:t>FirstWind</a:t>
            </a:r>
            <a:r>
              <a:rPr lang="en-US" dirty="0"/>
              <a:t> projects</a:t>
            </a:r>
          </a:p>
          <a:p>
            <a:r>
              <a:rPr lang="en-US" dirty="0"/>
              <a:t>Law suit for failure to close $677 million Latin American Power </a:t>
            </a:r>
            <a:r>
              <a:rPr lang="en-US" dirty="0" smtClean="0"/>
              <a:t>acquisition</a:t>
            </a:r>
          </a:p>
          <a:p>
            <a:r>
              <a:rPr lang="en-US" dirty="0" smtClean="0"/>
              <a:t>Fallout from the failed </a:t>
            </a:r>
            <a:r>
              <a:rPr lang="en-US" dirty="0" err="1" smtClean="0"/>
              <a:t>Vivent</a:t>
            </a:r>
            <a:r>
              <a:rPr lang="en-US" dirty="0" smtClean="0"/>
              <a:t> acquisition, including a law suit filed by </a:t>
            </a:r>
            <a:r>
              <a:rPr lang="en-US" dirty="0" err="1" smtClean="0"/>
              <a:t>Vivent</a:t>
            </a:r>
            <a:endParaRPr lang="en-US" dirty="0" smtClean="0"/>
          </a:p>
          <a:p>
            <a:r>
              <a:rPr lang="en-US" dirty="0" smtClean="0"/>
              <a:t>Two delays in releasing financials due to material weakness in internal financial controls</a:t>
            </a:r>
          </a:p>
          <a:p>
            <a:r>
              <a:rPr lang="en-US" dirty="0" smtClean="0"/>
              <a:t>Global (a </a:t>
            </a:r>
            <a:r>
              <a:rPr lang="en-US" dirty="0" err="1" smtClean="0"/>
              <a:t>yieldco</a:t>
            </a:r>
            <a:r>
              <a:rPr lang="en-US" dirty="0" smtClean="0"/>
              <a:t>) IPO fails and SunEdison provides a $30 million backstop</a:t>
            </a:r>
          </a:p>
          <a:p>
            <a:r>
              <a:rPr lang="en-US" dirty="0" smtClean="0"/>
              <a:t>SEC and DOJ investigations relating to liquidity disclosure issues surrounding the </a:t>
            </a:r>
            <a:r>
              <a:rPr lang="en-US" dirty="0" err="1" smtClean="0"/>
              <a:t>Vivent</a:t>
            </a:r>
            <a:r>
              <a:rPr lang="en-US" dirty="0" smtClean="0"/>
              <a:t> transaction</a:t>
            </a:r>
          </a:p>
          <a:p>
            <a:r>
              <a:rPr lang="en-US" dirty="0" smtClean="0"/>
              <a:t>Appaloosa filed derivative action on behalf of one of the </a:t>
            </a:r>
            <a:r>
              <a:rPr lang="en-US" dirty="0" err="1" smtClean="0"/>
              <a:t>yieldcos</a:t>
            </a:r>
            <a:r>
              <a:rPr lang="en-US" dirty="0" smtClean="0"/>
              <a:t> for breach of fiduciary duty arising from an aspect of the </a:t>
            </a:r>
            <a:r>
              <a:rPr lang="en-US" dirty="0" err="1" smtClean="0"/>
              <a:t>Vivent</a:t>
            </a:r>
            <a:r>
              <a:rPr lang="en-US" dirty="0" smtClean="0"/>
              <a:t> transaction that would result in </a:t>
            </a:r>
            <a:r>
              <a:rPr lang="en-US" dirty="0" err="1" smtClean="0"/>
              <a:t>Vivent</a:t>
            </a:r>
            <a:r>
              <a:rPr lang="en-US" dirty="0" smtClean="0"/>
              <a:t> projects being placed in a </a:t>
            </a:r>
            <a:r>
              <a:rPr lang="en-US" dirty="0" err="1" smtClean="0"/>
              <a:t>yieldco</a:t>
            </a:r>
            <a:endParaRPr lang="en-US" dirty="0" smtClean="0"/>
          </a:p>
          <a:p>
            <a:r>
              <a:rPr lang="en-US" dirty="0" smtClean="0"/>
              <a:t>Falling stock prices trigger a margin call related to the </a:t>
            </a:r>
            <a:r>
              <a:rPr lang="en-US" dirty="0" err="1" smtClean="0"/>
              <a:t>FirstWind</a:t>
            </a:r>
            <a:r>
              <a:rPr lang="en-US" dirty="0" smtClean="0"/>
              <a:t> transaction</a:t>
            </a:r>
          </a:p>
          <a:p>
            <a:r>
              <a:rPr lang="en-US" dirty="0" smtClean="0"/>
              <a:t>Senior lenders send notice of default on April 2, 2016</a:t>
            </a:r>
            <a:endParaRPr lang="en-US" dirty="0"/>
          </a:p>
          <a:p>
            <a:pPr lvl="1"/>
            <a:endParaRPr lang="en-US" dirty="0"/>
          </a:p>
          <a:p>
            <a:endParaRPr lang="en-US" dirty="0"/>
          </a:p>
        </p:txBody>
      </p:sp>
    </p:spTree>
    <p:extLst>
      <p:ext uri="{BB962C8B-B14F-4D97-AF65-F5344CB8AC3E}">
        <p14:creationId xmlns:p14="http://schemas.microsoft.com/office/powerpoint/2010/main" val="34737008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Of SunEdison Events Leading To Chapter 11</a:t>
            </a:r>
            <a:endParaRPr lang="en-US" dirty="0"/>
          </a:p>
        </p:txBody>
      </p:sp>
      <p:pic>
        <p:nvPicPr>
          <p:cNvPr id="4" name="Content Placeholder 3"/>
          <p:cNvPicPr>
            <a:picLocks noGrp="1" noChangeAspect="1"/>
          </p:cNvPicPr>
          <p:nvPr>
            <p:ph idx="1"/>
          </p:nvPr>
        </p:nvPicPr>
        <p:blipFill>
          <a:blip r:embed="rId2"/>
          <a:stretch>
            <a:fillRect/>
          </a:stretch>
        </p:blipFill>
        <p:spPr>
          <a:xfrm>
            <a:off x="1143000" y="1318785"/>
            <a:ext cx="10439400" cy="4669692"/>
          </a:xfrm>
          <a:prstGeom prst="rect">
            <a:avLst/>
          </a:prstGeom>
        </p:spPr>
      </p:pic>
    </p:spTree>
    <p:extLst>
      <p:ext uri="{BB962C8B-B14F-4D97-AF65-F5344CB8AC3E}">
        <p14:creationId xmlns:p14="http://schemas.microsoft.com/office/powerpoint/2010/main" val="3162916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Energy Bankruptcies:  Coal</a:t>
            </a:r>
            <a:endParaRPr lang="en-US" dirty="0"/>
          </a:p>
        </p:txBody>
      </p:sp>
      <p:sp>
        <p:nvSpPr>
          <p:cNvPr id="3" name="Content Placeholder 2"/>
          <p:cNvSpPr>
            <a:spLocks noGrp="1"/>
          </p:cNvSpPr>
          <p:nvPr>
            <p:ph idx="1"/>
          </p:nvPr>
        </p:nvSpPr>
        <p:spPr/>
        <p:txBody>
          <a:bodyPr/>
          <a:lstStyle/>
          <a:p>
            <a:r>
              <a:rPr lang="en-US" sz="2400" dirty="0" smtClean="0"/>
              <a:t>Peabody Energy Company</a:t>
            </a:r>
          </a:p>
          <a:p>
            <a:pPr lvl="1"/>
            <a:r>
              <a:rPr lang="en-US" sz="2000" dirty="0" smtClean="0"/>
              <a:t>On April 23, 2016 Peabody Energy Company and 153 direct and indirect domestic wholly owned subsidiaries of Peabody Energy filed Chapter 11 cases in the United States Bankruptcy Court for the Eastern District of Missouri.</a:t>
            </a:r>
          </a:p>
          <a:p>
            <a:pPr lvl="1"/>
            <a:r>
              <a:rPr lang="en-US" sz="2000" dirty="0" smtClean="0"/>
              <a:t>The debtor-entities consist of substantially all domestic subsidiaries of Peabody Energy.</a:t>
            </a:r>
          </a:p>
          <a:p>
            <a:pPr lvl="1"/>
            <a:r>
              <a:rPr lang="en-US" sz="2000" dirty="0" smtClean="0"/>
              <a:t>Foreign Peabody affiliates, most located in Australia, did not file Chapter 11 cases.</a:t>
            </a:r>
          </a:p>
          <a:p>
            <a:r>
              <a:rPr lang="en-US" sz="2400" dirty="0" smtClean="0"/>
              <a:t>Peabody was not the first coal producer to file a Chapter 11 case, following:</a:t>
            </a:r>
          </a:p>
          <a:p>
            <a:pPr lvl="1"/>
            <a:r>
              <a:rPr lang="en-US" sz="2000" dirty="0" smtClean="0"/>
              <a:t>Arch Coal:  filed on January 11, 2016</a:t>
            </a:r>
          </a:p>
          <a:p>
            <a:pPr lvl="1"/>
            <a:r>
              <a:rPr lang="en-US" sz="2000" dirty="0" smtClean="0"/>
              <a:t>Alpha Natural Resources:  filed on August 3, 2015</a:t>
            </a:r>
          </a:p>
          <a:p>
            <a:pPr lvl="1"/>
            <a:r>
              <a:rPr lang="en-US" sz="2000" dirty="0" smtClean="0"/>
              <a:t>Walter Energy: filed on July 15, 2015</a:t>
            </a:r>
          </a:p>
          <a:p>
            <a:pPr lvl="1"/>
            <a:r>
              <a:rPr lang="en-US" sz="2000" dirty="0" err="1" smtClean="0"/>
              <a:t>Xinergy</a:t>
            </a:r>
            <a:r>
              <a:rPr lang="en-US" sz="2000" dirty="0" smtClean="0"/>
              <a:t> Corp:  filed on April 6, 2015</a:t>
            </a:r>
          </a:p>
          <a:p>
            <a:pPr lvl="1"/>
            <a:endParaRPr lang="en-US" dirty="0" smtClean="0"/>
          </a:p>
          <a:p>
            <a:pPr lvl="1"/>
            <a:endParaRPr lang="en-US" dirty="0"/>
          </a:p>
        </p:txBody>
      </p:sp>
    </p:spTree>
    <p:extLst>
      <p:ext uri="{BB962C8B-B14F-4D97-AF65-F5344CB8AC3E}">
        <p14:creationId xmlns:p14="http://schemas.microsoft.com/office/powerpoint/2010/main" val="1019384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Peabody Coal Financial Structure</a:t>
            </a:r>
            <a:endParaRPr lang="en-US" dirty="0"/>
          </a:p>
        </p:txBody>
      </p:sp>
      <p:sp>
        <p:nvSpPr>
          <p:cNvPr id="3" name="Content Placeholder 2"/>
          <p:cNvSpPr>
            <a:spLocks noGrp="1"/>
          </p:cNvSpPr>
          <p:nvPr>
            <p:ph idx="1"/>
          </p:nvPr>
        </p:nvSpPr>
        <p:spPr/>
        <p:txBody>
          <a:bodyPr/>
          <a:lstStyle/>
          <a:p>
            <a:r>
              <a:rPr lang="en-US" sz="2400" dirty="0" smtClean="0"/>
              <a:t>Upon Filing Peabody Coal Had Total Debt Of Approximately $10.1 billion, including:</a:t>
            </a:r>
          </a:p>
          <a:p>
            <a:pPr lvl="1"/>
            <a:r>
              <a:rPr lang="en-US" sz="2000" dirty="0" smtClean="0"/>
              <a:t>$4.3 billion of secured debt</a:t>
            </a:r>
          </a:p>
          <a:p>
            <a:pPr lvl="1"/>
            <a:r>
              <a:rPr lang="en-US" sz="2000" dirty="0" smtClean="0"/>
              <a:t>$4.5 billion of funded unsecured debt</a:t>
            </a:r>
          </a:p>
          <a:p>
            <a:pPr lvl="1"/>
            <a:r>
              <a:rPr lang="en-US" sz="2000" dirty="0" smtClean="0"/>
              <a:t>$80 million in trade debt</a:t>
            </a:r>
          </a:p>
          <a:p>
            <a:r>
              <a:rPr lang="en-US" sz="2400" dirty="0" smtClean="0"/>
              <a:t>Upon Filing, Peabody Coal Had Assets At Book Value of Approximately $11 billion, including:</a:t>
            </a:r>
          </a:p>
          <a:p>
            <a:pPr lvl="1"/>
            <a:r>
              <a:rPr lang="en-US" sz="2000" dirty="0" smtClean="0"/>
              <a:t>26 active coal mining operations</a:t>
            </a:r>
          </a:p>
          <a:p>
            <a:pPr lvl="1"/>
            <a:r>
              <a:rPr lang="en-US" sz="2000" dirty="0" smtClean="0"/>
              <a:t>6.3 billion tons of proven and probable coal reserves—3 billion in the U.S.</a:t>
            </a:r>
          </a:p>
          <a:p>
            <a:pPr lvl="1"/>
            <a:r>
              <a:rPr lang="en-US" sz="2000" dirty="0" smtClean="0"/>
              <a:t>500,000 acres of surface property</a:t>
            </a:r>
          </a:p>
          <a:p>
            <a:r>
              <a:rPr lang="en-US" sz="2400" dirty="0" smtClean="0"/>
              <a:t>Upon Filing, Peabody Coal Had 19.3 million shares of common stock issued and 18.5 million shares of common stock outstanding.</a:t>
            </a:r>
            <a:endParaRPr lang="en-US" sz="2400" dirty="0"/>
          </a:p>
          <a:p>
            <a:pPr lvl="1"/>
            <a:endParaRPr lang="en-US" dirty="0"/>
          </a:p>
        </p:txBody>
      </p:sp>
    </p:spTree>
    <p:extLst>
      <p:ext uri="{BB962C8B-B14F-4D97-AF65-F5344CB8AC3E}">
        <p14:creationId xmlns:p14="http://schemas.microsoft.com/office/powerpoint/2010/main" val="30919006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Peabody Coal’s Chapter 11</a:t>
            </a:r>
            <a:endParaRPr lang="en-US" dirty="0"/>
          </a:p>
        </p:txBody>
      </p:sp>
      <p:sp>
        <p:nvSpPr>
          <p:cNvPr id="3" name="Content Placeholder 2"/>
          <p:cNvSpPr>
            <a:spLocks noGrp="1"/>
          </p:cNvSpPr>
          <p:nvPr>
            <p:ph idx="1"/>
          </p:nvPr>
        </p:nvSpPr>
        <p:spPr/>
        <p:txBody>
          <a:bodyPr>
            <a:noAutofit/>
          </a:bodyPr>
          <a:lstStyle/>
          <a:p>
            <a:r>
              <a:rPr lang="en-US" sz="2800" dirty="0" smtClean="0"/>
              <a:t>Unlike SunEdison, Peabody Coal Was Driven Into Chapter 11 As A Result Of A Drop In Commodity Prices (At Least Partly).</a:t>
            </a:r>
          </a:p>
          <a:p>
            <a:pPr lvl="1"/>
            <a:r>
              <a:rPr lang="en-US" sz="2400" dirty="0" smtClean="0"/>
              <a:t>Coal prices spiked in 2011.</a:t>
            </a:r>
          </a:p>
          <a:p>
            <a:pPr lvl="3"/>
            <a:r>
              <a:rPr lang="en-US" sz="2000" dirty="0" smtClean="0"/>
              <a:t>Peabody had a $20 million market cap.</a:t>
            </a:r>
          </a:p>
          <a:p>
            <a:pPr lvl="3"/>
            <a:r>
              <a:rPr lang="en-US" sz="2000" dirty="0" smtClean="0"/>
              <a:t>It had over $2 billion in EBITDA.</a:t>
            </a:r>
          </a:p>
          <a:p>
            <a:pPr lvl="3"/>
            <a:r>
              <a:rPr lang="en-US" sz="2000" dirty="0" smtClean="0"/>
              <a:t>It undertook an expansion program, expanding in Australia and gaining control of 1.1 billon tons of reserves on acreage owned by the US federal government.</a:t>
            </a:r>
          </a:p>
          <a:p>
            <a:pPr lvl="1"/>
            <a:r>
              <a:rPr lang="en-US" sz="2400" dirty="0" smtClean="0"/>
              <a:t>Prices slumped over the ensuing years</a:t>
            </a:r>
          </a:p>
          <a:p>
            <a:pPr lvl="3"/>
            <a:r>
              <a:rPr lang="en-US" sz="2000" dirty="0" smtClean="0"/>
              <a:t>Peabody had a net loss in 2015 of approximately $2 billion</a:t>
            </a:r>
          </a:p>
          <a:p>
            <a:pPr lvl="3"/>
            <a:r>
              <a:rPr lang="en-US" sz="2000" dirty="0" smtClean="0"/>
              <a:t>In 2015 its liquidity dropped from $2.1 billion as of December 31, 2014 to $1.2 billion as of December 31, 2015.</a:t>
            </a:r>
          </a:p>
          <a:p>
            <a:pPr lvl="3"/>
            <a:r>
              <a:rPr lang="en-US" sz="2000" dirty="0" smtClean="0"/>
              <a:t>As of the filing, its liquidity had dropped further, to $636 million</a:t>
            </a:r>
            <a:endParaRPr lang="en-US" sz="2000" dirty="0"/>
          </a:p>
        </p:txBody>
      </p:sp>
    </p:spTree>
    <p:extLst>
      <p:ext uri="{BB962C8B-B14F-4D97-AF65-F5344CB8AC3E}">
        <p14:creationId xmlns:p14="http://schemas.microsoft.com/office/powerpoint/2010/main" val="198428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168" y="1023150"/>
            <a:ext cx="11009376" cy="5057610"/>
          </a:xfrm>
          <a:prstGeom prst="rect">
            <a:avLst/>
          </a:prstGeom>
        </p:spPr>
      </p:pic>
    </p:spTree>
    <p:extLst>
      <p:ext uri="{BB962C8B-B14F-4D97-AF65-F5344CB8AC3E}">
        <p14:creationId xmlns:p14="http://schemas.microsoft.com/office/powerpoint/2010/main" val="320189337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Forces That Drove The Slump And Peabody’s Chapter 11 Filing</a:t>
            </a:r>
            <a:endParaRPr lang="en-US" dirty="0"/>
          </a:p>
        </p:txBody>
      </p:sp>
      <p:sp>
        <p:nvSpPr>
          <p:cNvPr id="3" name="Content Placeholder 2"/>
          <p:cNvSpPr>
            <a:spLocks noGrp="1"/>
          </p:cNvSpPr>
          <p:nvPr>
            <p:ph idx="1"/>
          </p:nvPr>
        </p:nvSpPr>
        <p:spPr>
          <a:xfrm>
            <a:off x="1143000" y="1181099"/>
            <a:ext cx="10439400" cy="5092109"/>
          </a:xfrm>
        </p:spPr>
        <p:txBody>
          <a:bodyPr>
            <a:noAutofit/>
          </a:bodyPr>
          <a:lstStyle/>
          <a:p>
            <a:r>
              <a:rPr lang="en-US" sz="2000" dirty="0" smtClean="0"/>
              <a:t>Demand For Peabody’s Primary Domestic Product Declined Sharply</a:t>
            </a:r>
          </a:p>
          <a:p>
            <a:pPr lvl="1"/>
            <a:r>
              <a:rPr lang="en-US" sz="1800" dirty="0" smtClean="0"/>
              <a:t>Peabody’s primary domestic production is thermal coal, primarily burned for steam to run turbines to generate electricity.</a:t>
            </a:r>
          </a:p>
          <a:p>
            <a:pPr lvl="1"/>
            <a:r>
              <a:rPr lang="en-US" sz="1800" dirty="0" smtClean="0"/>
              <a:t>In 2015 coal demand in the United States declined by 110 million tons compared to 2014.</a:t>
            </a:r>
          </a:p>
          <a:p>
            <a:pPr lvl="1"/>
            <a:r>
              <a:rPr lang="en-US" sz="1800" dirty="0" smtClean="0"/>
              <a:t>Peabody itself experienced a 7% decline in sale volume.</a:t>
            </a:r>
          </a:p>
          <a:p>
            <a:r>
              <a:rPr lang="en-US" sz="2000" dirty="0" smtClean="0"/>
              <a:t>Factors Driving The Decrease In Demand</a:t>
            </a:r>
          </a:p>
          <a:p>
            <a:pPr lvl="1"/>
            <a:r>
              <a:rPr lang="en-US" sz="1800" dirty="0" smtClean="0"/>
              <a:t>Reduced heating days in the United States</a:t>
            </a:r>
          </a:p>
          <a:p>
            <a:pPr lvl="1"/>
            <a:r>
              <a:rPr lang="en-US" sz="1800" dirty="0" smtClean="0"/>
              <a:t>The “El Nino effect”</a:t>
            </a:r>
          </a:p>
          <a:p>
            <a:pPr lvl="1"/>
            <a:r>
              <a:rPr lang="en-US" sz="1800" dirty="0" smtClean="0"/>
              <a:t>Flat electricity generation demand</a:t>
            </a:r>
          </a:p>
          <a:p>
            <a:pPr lvl="1"/>
            <a:r>
              <a:rPr lang="en-US" sz="1800" dirty="0" smtClean="0"/>
              <a:t>Extremely low natural gas prices resulted in a shift by generators away from coal and to natural gas</a:t>
            </a:r>
          </a:p>
          <a:p>
            <a:pPr lvl="3"/>
            <a:r>
              <a:rPr lang="en-US" sz="1600" dirty="0" smtClean="0"/>
              <a:t>According to Peabody, “[n]</a:t>
            </a:r>
            <a:r>
              <a:rPr lang="en-US" sz="1600" dirty="0" err="1" smtClean="0"/>
              <a:t>atural</a:t>
            </a:r>
            <a:r>
              <a:rPr lang="en-US" sz="1600" dirty="0" smtClean="0"/>
              <a:t> gas prices fell nearly 40% in 2015 to an average of $2.63 per mm/Btu, which drove coal’s share of electricity generation in the power sector down to 33% compared with approximately 40% in the prior year.</a:t>
            </a:r>
          </a:p>
          <a:p>
            <a:pPr lvl="3"/>
            <a:r>
              <a:rPr lang="en-US" sz="1600" dirty="0" smtClean="0"/>
              <a:t>That trend continued through the first quarter of 2016, with coal production down 31% and natural gas prices down 30%.</a:t>
            </a:r>
            <a:endParaRPr lang="en-US" sz="1600" dirty="0"/>
          </a:p>
        </p:txBody>
      </p:sp>
    </p:spTree>
    <p:extLst>
      <p:ext uri="{BB962C8B-B14F-4D97-AF65-F5344CB8AC3E}">
        <p14:creationId xmlns:p14="http://schemas.microsoft.com/office/powerpoint/2010/main" val="27715778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On Peabody</a:t>
            </a:r>
            <a:endParaRPr lang="en-US" dirty="0"/>
          </a:p>
        </p:txBody>
      </p:sp>
      <p:sp>
        <p:nvSpPr>
          <p:cNvPr id="3" name="Content Placeholder 2"/>
          <p:cNvSpPr>
            <a:spLocks noGrp="1"/>
          </p:cNvSpPr>
          <p:nvPr>
            <p:ph idx="1"/>
          </p:nvPr>
        </p:nvSpPr>
        <p:spPr/>
        <p:txBody>
          <a:bodyPr>
            <a:normAutofit/>
          </a:bodyPr>
          <a:lstStyle/>
          <a:p>
            <a:r>
              <a:rPr lang="en-US" sz="2400" dirty="0" smtClean="0"/>
              <a:t>Liquidity Constraints Caused By The Decline In Sales And Pricing Impacted Peabody</a:t>
            </a:r>
          </a:p>
          <a:p>
            <a:pPr lvl="1"/>
            <a:r>
              <a:rPr lang="en-US" sz="2000" dirty="0" smtClean="0"/>
              <a:t>10-K Announcements</a:t>
            </a:r>
          </a:p>
          <a:p>
            <a:pPr lvl="3"/>
            <a:r>
              <a:rPr lang="en-US" sz="1800" dirty="0" smtClean="0"/>
              <a:t>In its 10-K, Peabody announced that it would exercise a 30 day grace period in its obligation to pay a $21.1 million semi-annual interest payment to unsecured note holders.</a:t>
            </a:r>
          </a:p>
          <a:p>
            <a:pPr lvl="3"/>
            <a:r>
              <a:rPr lang="en-US" sz="1800" dirty="0" smtClean="0"/>
              <a:t>It also announced that it would exercise a 30 day grace period to make a $50 million semi-annual interest payment toward certain of its secured notes.</a:t>
            </a:r>
          </a:p>
          <a:p>
            <a:pPr lvl="3"/>
            <a:r>
              <a:rPr lang="en-US" sz="1800" dirty="0" smtClean="0"/>
              <a:t>Finally, it also announced that it had tripped a covenant default in its first lien agreement that its audited financials not be qualified as to going concern.</a:t>
            </a:r>
          </a:p>
          <a:p>
            <a:pPr lvl="3"/>
            <a:endParaRPr lang="en-US" sz="1800" dirty="0"/>
          </a:p>
          <a:p>
            <a:r>
              <a:rPr lang="en-US" sz="2400" dirty="0" smtClean="0"/>
              <a:t>Peabody Energy Filed Chapter 11 Before The Note Payment Grace Periods Expired.</a:t>
            </a:r>
            <a:endParaRPr lang="en-US" sz="2400" dirty="0"/>
          </a:p>
        </p:txBody>
      </p:sp>
    </p:spTree>
    <p:extLst>
      <p:ext uri="{BB962C8B-B14F-4D97-AF65-F5344CB8AC3E}">
        <p14:creationId xmlns:p14="http://schemas.microsoft.com/office/powerpoint/2010/main" val="502494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5384" y="1133627"/>
            <a:ext cx="11173968" cy="5023333"/>
          </a:xfrm>
          <a:prstGeom prst="rect">
            <a:avLst/>
          </a:prstGeom>
        </p:spPr>
      </p:pic>
    </p:spTree>
    <p:extLst>
      <p:ext uri="{BB962C8B-B14F-4D97-AF65-F5344CB8AC3E}">
        <p14:creationId xmlns:p14="http://schemas.microsoft.com/office/powerpoint/2010/main" val="16014824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496" y="1264920"/>
            <a:ext cx="11292840" cy="4983480"/>
          </a:xfrm>
          <a:prstGeom prst="rect">
            <a:avLst/>
          </a:prstGeom>
        </p:spPr>
      </p:pic>
    </p:spTree>
    <p:extLst>
      <p:ext uri="{BB962C8B-B14F-4D97-AF65-F5344CB8AC3E}">
        <p14:creationId xmlns:p14="http://schemas.microsoft.com/office/powerpoint/2010/main" val="2983446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9872" y="1164811"/>
            <a:ext cx="11155680" cy="4931189"/>
          </a:xfrm>
          <a:prstGeom prst="rect">
            <a:avLst/>
          </a:prstGeom>
        </p:spPr>
      </p:pic>
    </p:spTree>
    <p:extLst>
      <p:ext uri="{BB962C8B-B14F-4D97-AF65-F5344CB8AC3E}">
        <p14:creationId xmlns:p14="http://schemas.microsoft.com/office/powerpoint/2010/main" val="15437662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9808" y="1280159"/>
            <a:ext cx="11146536" cy="5129785"/>
          </a:xfrm>
          <a:prstGeom prst="rect">
            <a:avLst/>
          </a:prstGeom>
        </p:spPr>
      </p:pic>
    </p:spTree>
    <p:extLst>
      <p:ext uri="{BB962C8B-B14F-4D97-AF65-F5344CB8AC3E}">
        <p14:creationId xmlns:p14="http://schemas.microsoft.com/office/powerpoint/2010/main" val="10150367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0456" y="1273742"/>
            <a:ext cx="10716768" cy="4974658"/>
          </a:xfrm>
          <a:prstGeom prst="rect">
            <a:avLst/>
          </a:prstGeom>
        </p:spPr>
      </p:pic>
    </p:spTree>
    <p:extLst>
      <p:ext uri="{BB962C8B-B14F-4D97-AF65-F5344CB8AC3E}">
        <p14:creationId xmlns:p14="http://schemas.microsoft.com/office/powerpoint/2010/main" val="4206204632"/>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5B5Aztl9EOVhcadrzl8q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VUR8dkWZkEegDtaiSJgfG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dopptv3">
  <a:themeElements>
    <a:clrScheme name="Custom 1">
      <a:dk1>
        <a:srgbClr val="002776"/>
      </a:dk1>
      <a:lt1>
        <a:sysClr val="window" lastClr="FFFFFF"/>
      </a:lt1>
      <a:dk2>
        <a:srgbClr val="002776"/>
      </a:dk2>
      <a:lt2>
        <a:srgbClr val="F2F2F2"/>
      </a:lt2>
      <a:accent1>
        <a:srgbClr val="002776"/>
      </a:accent1>
      <a:accent2>
        <a:srgbClr val="00A9E0"/>
      </a:accent2>
      <a:accent3>
        <a:srgbClr val="A0CFEB"/>
      </a:accent3>
      <a:accent4>
        <a:srgbClr val="61C250"/>
      </a:accent4>
      <a:accent5>
        <a:srgbClr val="981E32"/>
      </a:accent5>
      <a:accent6>
        <a:srgbClr val="E37222"/>
      </a:accent6>
      <a:hlink>
        <a:srgbClr val="00A9E0"/>
      </a:hlink>
      <a:folHlink>
        <a:srgbClr val="800080"/>
      </a:folHlink>
    </a:clrScheme>
    <a:fontScheme name="H&amp;K">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0" tIns="45720" rIns="0" bIns="45720" rtlCol="0" anchor="t">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800" b="1" i="0" u="none" strike="noStrike" kern="1200" cap="none" spc="0" normalizeH="0" baseline="0" noProof="0" dirty="0" smtClean="0">
            <a:ln>
              <a:noFill/>
            </a:ln>
            <a:solidFill>
              <a:srgbClr val="002776"/>
            </a:solidFill>
            <a:effectLst/>
            <a:uLnTx/>
            <a:uFillTx/>
            <a:latin typeface="+mj-lt"/>
            <a:ea typeface="+mj-ea"/>
            <a:cs typeface="+mj-cs"/>
          </a:defRPr>
        </a:defPPr>
      </a:lstStyle>
    </a:txDef>
  </a:objectDefaults>
  <a:extraClrSchemeLst/>
  <a:extLst>
    <a:ext uri="{05A4C25C-085E-4340-85A3-A5531E510DB2}">
      <thm15:themeFamily xmlns:thm15="http://schemas.microsoft.com/office/thememl/2012/main" xmlns="" name="Presentation5" id="{3867937F-C7B4-4EF2-85CD-8365E031AE26}" vid="{6A094558-1E4D-49E0-BC9A-2D8322D9CC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June 2016 w-London</Template>
  <TotalTime>93</TotalTime>
  <Words>3821</Words>
  <Application>Microsoft Macintosh PowerPoint</Application>
  <PresentationFormat>Custom</PresentationFormat>
  <Paragraphs>255</Paragraphs>
  <Slides>41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redopptv3</vt:lpstr>
      <vt:lpstr>think-cell Slide</vt:lpstr>
      <vt:lpstr>Energy Bankruptcies:  Low Commodity Prices Create Challenges And Opportunities</vt:lpstr>
      <vt:lpstr>Oil and Gas Cases Through May,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West Texas Index (“WTI”) Crude Oil Spot Price</vt:lpstr>
      <vt:lpstr>How A Steep Drop In Commodity Pricing Causes A Steep Increase In Industry Bankruptcies</vt:lpstr>
      <vt:lpstr> The Reserve Report—Reserve Classifications</vt:lpstr>
      <vt:lpstr>Subcategories of Proved Reserves</vt:lpstr>
      <vt:lpstr>Subcategories Of Non-Proved Reserves</vt:lpstr>
      <vt:lpstr>The Reserve Based Loan—Liquidity Based On the Reserve Report And Projected Revenues</vt:lpstr>
      <vt:lpstr>Reserve Based Loan Borrowing Base Calculation—Engineering Evaluation</vt:lpstr>
      <vt:lpstr>PowerPoint Presentation</vt:lpstr>
      <vt:lpstr>When Commodity Pricing Drops, Liquidity Dries Up</vt:lpstr>
      <vt:lpstr>Historically Low Valuations That Present Challenges Outside Chapter 11, Present Opportunities In Chapter 11</vt:lpstr>
      <vt:lpstr>Trouble Flows Downstream</vt:lpstr>
      <vt:lpstr>Midstream Gathering and Processing</vt:lpstr>
      <vt:lpstr>The Role Of The Midstream Gathering And Processing Company</vt:lpstr>
      <vt:lpstr>How Upstream Trouble Flows To The Midstream Market</vt:lpstr>
      <vt:lpstr>The Impact Of Bankruptcy</vt:lpstr>
      <vt:lpstr>Midstream Company Efforts To Avoid Rejection</vt:lpstr>
      <vt:lpstr>The Best Laid Plans—Sabine Oil &amp; Gas Corporation</vt:lpstr>
      <vt:lpstr>Sabine:  The Midstream Gathering Agreements Are Subject To Rejection</vt:lpstr>
      <vt:lpstr>Sabine:  The Effect Of Rejection</vt:lpstr>
      <vt:lpstr>Sabine:  The Midstream Gathering Agreements Do NOT Run With The Land</vt:lpstr>
      <vt:lpstr>Other Energy Industry Bankruptcies:  Renewables</vt:lpstr>
      <vt:lpstr>SunEdison Structure</vt:lpstr>
      <vt:lpstr>SunEdison Business Model</vt:lpstr>
      <vt:lpstr>Causes of SunEdison’s Chapter 11</vt:lpstr>
      <vt:lpstr>SunEdison’s Debt Structure</vt:lpstr>
      <vt:lpstr>The Events That Contributed</vt:lpstr>
      <vt:lpstr>Chart Of SunEdison Events Leading To Chapter 11</vt:lpstr>
      <vt:lpstr>Other Energy Bankruptcies:  Coal</vt:lpstr>
      <vt:lpstr>Peabody Coal Financial Structure</vt:lpstr>
      <vt:lpstr>Causes Of Peabody Coal’s Chapter 11</vt:lpstr>
      <vt:lpstr>Market Forces That Drove The Slump And Peabody’s Chapter 11 Filing</vt:lpstr>
      <vt:lpstr>Effect On Peabody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Oil and Gas Bankruptcies</dc:title>
  <dc:creator>John Monaghan</dc:creator>
  <cp:lastModifiedBy>Jonathan Raab</cp:lastModifiedBy>
  <cp:revision>135</cp:revision>
  <dcterms:created xsi:type="dcterms:W3CDTF">2016-06-05T18:08:51Z</dcterms:created>
  <dcterms:modified xsi:type="dcterms:W3CDTF">2016-06-27T14:45:20Z</dcterms:modified>
</cp:coreProperties>
</file>